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9" r:id="rId1"/>
  </p:sldMasterIdLst>
  <p:notesMasterIdLst>
    <p:notesMasterId r:id="rId64"/>
  </p:notesMasterIdLst>
  <p:sldIdLst>
    <p:sldId id="256" r:id="rId2"/>
    <p:sldId id="257" r:id="rId3"/>
    <p:sldId id="258" r:id="rId4"/>
    <p:sldId id="259" r:id="rId5"/>
    <p:sldId id="260" r:id="rId6"/>
    <p:sldId id="264" r:id="rId7"/>
    <p:sldId id="261" r:id="rId8"/>
    <p:sldId id="263" r:id="rId9"/>
    <p:sldId id="262" r:id="rId10"/>
    <p:sldId id="265" r:id="rId11"/>
    <p:sldId id="266" r:id="rId12"/>
    <p:sldId id="267" r:id="rId13"/>
    <p:sldId id="268" r:id="rId14"/>
    <p:sldId id="419" r:id="rId15"/>
    <p:sldId id="420" r:id="rId16"/>
    <p:sldId id="421" r:id="rId17"/>
    <p:sldId id="269" r:id="rId18"/>
    <p:sldId id="280" r:id="rId19"/>
    <p:sldId id="281" r:id="rId20"/>
    <p:sldId id="282" r:id="rId21"/>
    <p:sldId id="283" r:id="rId22"/>
    <p:sldId id="415" r:id="rId23"/>
    <p:sldId id="422" r:id="rId24"/>
    <p:sldId id="418" r:id="rId25"/>
    <p:sldId id="270" r:id="rId26"/>
    <p:sldId id="271" r:id="rId27"/>
    <p:sldId id="272" r:id="rId28"/>
    <p:sldId id="273" r:id="rId29"/>
    <p:sldId id="274" r:id="rId30"/>
    <p:sldId id="275" r:id="rId31"/>
    <p:sldId id="276" r:id="rId32"/>
    <p:sldId id="277" r:id="rId33"/>
    <p:sldId id="278" r:id="rId34"/>
    <p:sldId id="279" r:id="rId35"/>
    <p:sldId id="284" r:id="rId36"/>
    <p:sldId id="410" r:id="rId37"/>
    <p:sldId id="285" r:id="rId38"/>
    <p:sldId id="286" r:id="rId39"/>
    <p:sldId id="287" r:id="rId40"/>
    <p:sldId id="308" r:id="rId41"/>
    <p:sldId id="288" r:id="rId42"/>
    <p:sldId id="307" r:id="rId43"/>
    <p:sldId id="310" r:id="rId44"/>
    <p:sldId id="309" r:id="rId45"/>
    <p:sldId id="289" r:id="rId46"/>
    <p:sldId id="290" r:id="rId47"/>
    <p:sldId id="291" r:id="rId48"/>
    <p:sldId id="292" r:id="rId49"/>
    <p:sldId id="293" r:id="rId50"/>
    <p:sldId id="294" r:id="rId51"/>
    <p:sldId id="295" r:id="rId52"/>
    <p:sldId id="296" r:id="rId53"/>
    <p:sldId id="297" r:id="rId54"/>
    <p:sldId id="298" r:id="rId55"/>
    <p:sldId id="299" r:id="rId56"/>
    <p:sldId id="302" r:id="rId57"/>
    <p:sldId id="303" r:id="rId58"/>
    <p:sldId id="301" r:id="rId59"/>
    <p:sldId id="300" r:id="rId60"/>
    <p:sldId id="304" r:id="rId61"/>
    <p:sldId id="305" r:id="rId62"/>
    <p:sldId id="30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19D"/>
    <a:srgbClr val="37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7" autoAdjust="0"/>
    <p:restoredTop sz="93273" autoAdjust="0"/>
  </p:normalViewPr>
  <p:slideViewPr>
    <p:cSldViewPr snapToGrid="0">
      <p:cViewPr varScale="1">
        <p:scale>
          <a:sx n="73" d="100"/>
          <a:sy n="73" d="100"/>
        </p:scale>
        <p:origin x="41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m-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CA6B2-0FF3-44C3-837F-027D3E06E0E1}" type="datetimeFigureOut">
              <a:rPr lang="am-ET" smtClean="0"/>
              <a:t>30/03/2023</a:t>
            </a:fld>
            <a:endParaRPr lang="am-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m-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m-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4B8C1-0C40-4DCA-B10C-3C962DA5A1E0}" type="slidenum">
              <a:rPr lang="am-ET" smtClean="0"/>
              <a:t>‹#›</a:t>
            </a:fld>
            <a:endParaRPr lang="am-ET"/>
          </a:p>
        </p:txBody>
      </p:sp>
    </p:spTree>
    <p:extLst>
      <p:ext uri="{BB962C8B-B14F-4D97-AF65-F5344CB8AC3E}">
        <p14:creationId xmlns:p14="http://schemas.microsoft.com/office/powerpoint/2010/main" val="111079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B06CF86-8CD5-4683-948B-175CD229D548}" type="datetime1">
              <a:rPr lang="en-US" smtClean="0"/>
              <a:t>3/30/2023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Data Structure and Algorithm</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33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497F5-9A65-4A86-9058-A266FAC51CF9}" type="datetime1">
              <a:rPr lang="en-US" smtClean="0"/>
              <a:t>3/30/2023</a:t>
            </a:fld>
            <a:endParaRPr lang="en-US" dirty="0"/>
          </a:p>
        </p:txBody>
      </p:sp>
      <p:sp>
        <p:nvSpPr>
          <p:cNvPr id="5" name="Footer Placeholder 4"/>
          <p:cNvSpPr>
            <a:spLocks noGrp="1"/>
          </p:cNvSpPr>
          <p:nvPr>
            <p:ph type="ftr" sz="quarter" idx="11"/>
          </p:nvPr>
        </p:nvSpPr>
        <p:spPr/>
        <p:txBody>
          <a:bodyPr/>
          <a:lstStyle/>
          <a:p>
            <a:r>
              <a:rPr lang="en-US"/>
              <a:t>Data Structure and Algorithm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394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58B20BA-E9CD-4E5B-8327-3A6CD82A5E8F}" type="datetime1">
              <a:rPr lang="en-US" smtClean="0"/>
              <a:t>3/30/2023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Data Structure and Algorithm</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8354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36B48-0646-473C-B00C-A99F76EF5050}" type="datetime1">
              <a:rPr lang="en-US" smtClean="0"/>
              <a:t>3/30/2023</a:t>
            </a:fld>
            <a:endParaRPr lang="en-US" dirty="0"/>
          </a:p>
        </p:txBody>
      </p:sp>
      <p:sp>
        <p:nvSpPr>
          <p:cNvPr id="5" name="Footer Placeholder 4"/>
          <p:cNvSpPr>
            <a:spLocks noGrp="1"/>
          </p:cNvSpPr>
          <p:nvPr>
            <p:ph type="ftr" sz="quarter" idx="11"/>
          </p:nvPr>
        </p:nvSpPr>
        <p:spPr/>
        <p:txBody>
          <a:bodyPr/>
          <a:lstStyle/>
          <a:p>
            <a:r>
              <a:rPr lang="en-US"/>
              <a:t>Data Structure and Algorithm</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066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5A3917D-FB79-4184-B940-36773AC75994}" type="datetime1">
              <a:rPr lang="en-US" smtClean="0"/>
              <a:t>3/30/2023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Data Structure and Algorithm</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30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56B83E-23A4-461B-93B8-AF9BF9E00614}" type="datetime1">
              <a:rPr lang="en-US" smtClean="0"/>
              <a:t>3/30/2023</a:t>
            </a:fld>
            <a:endParaRPr lang="en-US" dirty="0"/>
          </a:p>
        </p:txBody>
      </p:sp>
      <p:sp>
        <p:nvSpPr>
          <p:cNvPr id="6" name="Footer Placeholder 5"/>
          <p:cNvSpPr>
            <a:spLocks noGrp="1"/>
          </p:cNvSpPr>
          <p:nvPr>
            <p:ph type="ftr" sz="quarter" idx="11"/>
          </p:nvPr>
        </p:nvSpPr>
        <p:spPr/>
        <p:txBody>
          <a:bodyPr/>
          <a:lstStyle/>
          <a:p>
            <a:r>
              <a:rPr lang="en-US"/>
              <a:t>Data Structure and Algorithm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78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58E3-4DCC-4F20-B3D0-5F3979860B09}" type="datetime1">
              <a:rPr lang="en-US" smtClean="0"/>
              <a:t>3/30/2023</a:t>
            </a:fld>
            <a:endParaRPr lang="en-US" dirty="0"/>
          </a:p>
        </p:txBody>
      </p:sp>
      <p:sp>
        <p:nvSpPr>
          <p:cNvPr id="8" name="Footer Placeholder 7"/>
          <p:cNvSpPr>
            <a:spLocks noGrp="1"/>
          </p:cNvSpPr>
          <p:nvPr>
            <p:ph type="ftr" sz="quarter" idx="11"/>
          </p:nvPr>
        </p:nvSpPr>
        <p:spPr/>
        <p:txBody>
          <a:bodyPr/>
          <a:lstStyle/>
          <a:p>
            <a:r>
              <a:rPr lang="en-US"/>
              <a:t>Data Structure and Algorithm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46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23B6D8-7B6B-46F5-9F33-DB98A34558F3}" type="datetime1">
              <a:rPr lang="en-US" smtClean="0"/>
              <a:t>3/30/2023</a:t>
            </a:fld>
            <a:endParaRPr lang="en-US" dirty="0"/>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189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CCF4D-36C0-41D9-A958-DA471C5C2155}" type="datetime1">
              <a:rPr lang="en-US" smtClean="0"/>
              <a:t>3/30/2023</a:t>
            </a:fld>
            <a:endParaRPr lang="en-US" dirty="0"/>
          </a:p>
        </p:txBody>
      </p:sp>
      <p:sp>
        <p:nvSpPr>
          <p:cNvPr id="3" name="Footer Placeholder 2"/>
          <p:cNvSpPr>
            <a:spLocks noGrp="1"/>
          </p:cNvSpPr>
          <p:nvPr>
            <p:ph type="ftr" sz="quarter" idx="11"/>
          </p:nvPr>
        </p:nvSpPr>
        <p:spPr/>
        <p:txBody>
          <a:bodyPr/>
          <a:lstStyle/>
          <a:p>
            <a:r>
              <a:rPr lang="en-US"/>
              <a:t>Data Structure and Algorithm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72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CD9D793-C9EF-42F5-80FB-10D891635A1C}" type="datetime1">
              <a:rPr lang="en-US" smtClean="0"/>
              <a:t>3/30/2023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Data Structure and Algorithm</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9509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279E78-BEA1-492F-8995-F5493EFC028B}" type="datetime1">
              <a:rPr lang="en-US" smtClean="0"/>
              <a:t>3/30/2023</a:t>
            </a:fld>
            <a:endParaRPr lang="en-US" dirty="0"/>
          </a:p>
        </p:txBody>
      </p:sp>
      <p:sp>
        <p:nvSpPr>
          <p:cNvPr id="6" name="Footer Placeholder 5"/>
          <p:cNvSpPr>
            <a:spLocks noGrp="1"/>
          </p:cNvSpPr>
          <p:nvPr>
            <p:ph type="ftr" sz="quarter" idx="11"/>
          </p:nvPr>
        </p:nvSpPr>
        <p:spPr/>
        <p:txBody>
          <a:bodyPr/>
          <a:lstStyle/>
          <a:p>
            <a:r>
              <a:rPr lang="en-US"/>
              <a:t>Data Structure and Algorithm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335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BC04143-2160-4F27-A76A-6E74F5495D11}" type="datetime1">
              <a:rPr lang="en-US" smtClean="0"/>
              <a:t>3/30/2023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Data Structure and Algorithm</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68495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Chapter 4</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Subtitle 2"/>
          <p:cNvSpPr>
            <a:spLocks noGrp="1"/>
          </p:cNvSpPr>
          <p:nvPr>
            <p:ph type="subTitle"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data structures and Algorithms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034" y="1757937"/>
            <a:ext cx="1103486" cy="1113518"/>
          </a:xfrm>
          <a:prstGeom prst="rect">
            <a:avLst/>
          </a:prstGeom>
        </p:spPr>
      </p:pic>
      <p:sp>
        <p:nvSpPr>
          <p:cNvPr id="9" name="TextBox 8"/>
          <p:cNvSpPr txBox="1"/>
          <p:nvPr/>
        </p:nvSpPr>
        <p:spPr>
          <a:xfrm>
            <a:off x="2660073" y="3934691"/>
            <a:ext cx="6152555" cy="1754326"/>
          </a:xfrm>
          <a:prstGeom prst="rect">
            <a:avLst/>
          </a:prstGeom>
          <a:noFill/>
        </p:spPr>
        <p:txBody>
          <a:bodyPr wrap="square" rtlCol="0">
            <a:spAutoFit/>
          </a:bodyPr>
          <a:lstStyle/>
          <a:p>
            <a:pPr algn="ctr"/>
            <a:r>
              <a:rPr lang="en-US" sz="5400" dirty="0">
                <a:solidFill>
                  <a:schemeClr val="bg1"/>
                </a:solidFill>
                <a:latin typeface="Abyssinica SIL" panose="02000603020000020004" pitchFamily="2" charset="0"/>
                <a:ea typeface="Abyssinica SIL" panose="02000603020000020004" pitchFamily="2" charset="0"/>
                <a:cs typeface="Abyssinica SIL" panose="02000603020000020004" pitchFamily="2" charset="0"/>
              </a:rPr>
              <a:t>Stack </a:t>
            </a:r>
          </a:p>
          <a:p>
            <a:pPr algn="ctr"/>
            <a:r>
              <a:rPr lang="en-US" sz="5400" dirty="0">
                <a:solidFill>
                  <a:schemeClr val="bg1"/>
                </a:solidFill>
                <a:latin typeface="Abyssinica SIL" panose="02000603020000020004" pitchFamily="2" charset="0"/>
                <a:ea typeface="Abyssinica SIL" panose="02000603020000020004" pitchFamily="2" charset="0"/>
                <a:cs typeface="Abyssinica SIL" panose="02000603020000020004" pitchFamily="2" charset="0"/>
              </a:rPr>
              <a:t>Data Structure </a:t>
            </a:r>
            <a:endParaRPr lang="am-ET" sz="5400" dirty="0">
              <a:solidFill>
                <a:schemeClr val="bg1"/>
              </a:solidFill>
              <a:latin typeface="Abyssinica SIL" panose="02000603020000020004" pitchFamily="2" charset="0"/>
              <a:ea typeface="Abyssinica SIL" panose="02000603020000020004" pitchFamily="2" charset="0"/>
              <a:cs typeface="Abyssinica SIL" panose="02000603020000020004" pitchFamily="2" charset="0"/>
            </a:endParaRPr>
          </a:p>
        </p:txBody>
      </p:sp>
    </p:spTree>
    <p:extLst>
      <p:ext uri="{BB962C8B-B14F-4D97-AF65-F5344CB8AC3E}">
        <p14:creationId xmlns:p14="http://schemas.microsoft.com/office/powerpoint/2010/main" val="339976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latin typeface="Abyssinica SIL" panose="02000603020000020004" pitchFamily="2" charset="0"/>
                <a:ea typeface="Abyssinica SIL" panose="02000603020000020004" pitchFamily="2" charset="0"/>
                <a:cs typeface="Abyssinica SIL" panose="02000603020000020004" pitchFamily="2" charset="0"/>
              </a:rPr>
              <a:t>is</a:t>
            </a:r>
            <a:r>
              <a:rPr lang="en-US" dirty="0" err="1">
                <a:latin typeface="Abyssinica SIL" panose="02000603020000020004" pitchFamily="2" charset="0"/>
                <a:ea typeface="Abyssinica SIL" panose="02000603020000020004" pitchFamily="2" charset="0"/>
                <a:cs typeface="Abyssinica SIL" panose="02000603020000020004" pitchFamily="2" charset="0"/>
              </a:rPr>
              <a:t>E</a:t>
            </a:r>
            <a:r>
              <a:rPr lang="en-US" cap="none" dirty="0" err="1">
                <a:latin typeface="Abyssinica SIL" panose="02000603020000020004" pitchFamily="2" charset="0"/>
                <a:ea typeface="Abyssinica SIL" panose="02000603020000020004" pitchFamily="2" charset="0"/>
                <a:cs typeface="Abyssinica SIL" panose="02000603020000020004" pitchFamily="2" charset="0"/>
              </a:rPr>
              <a:t>mpty</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a:xfrm>
            <a:off x="581192" y="2094705"/>
            <a:ext cx="11029615" cy="3678303"/>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Simply tests whether the stack is empty or not.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This operation is useful as </a:t>
            </a:r>
            <a:r>
              <a:rPr lang="en-US" b="1" dirty="0">
                <a:latin typeface="Abyssinica SIL" panose="02000603020000020004" pitchFamily="2" charset="0"/>
                <a:ea typeface="Abyssinica SIL" panose="02000603020000020004" pitchFamily="2" charset="0"/>
                <a:cs typeface="Abyssinica SIL" panose="02000603020000020004" pitchFamily="2" charset="0"/>
              </a:rPr>
              <a:t>a safeguard against an attempt to pop an element from an empty stack</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Popping an empty stack is an error condition known as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stack underflow</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Picture 5"/>
          <p:cNvPicPr>
            <a:picLocks noChangeAspect="1"/>
          </p:cNvPicPr>
          <p:nvPr/>
        </p:nvPicPr>
        <p:blipFill>
          <a:blip r:embed="rId2"/>
          <a:stretch>
            <a:fillRect/>
          </a:stretch>
        </p:blipFill>
        <p:spPr>
          <a:xfrm>
            <a:off x="3906343" y="3749190"/>
            <a:ext cx="3334481" cy="2664057"/>
          </a:xfrm>
          <a:prstGeom prst="rect">
            <a:avLst/>
          </a:prstGeom>
        </p:spPr>
      </p:pic>
    </p:spTree>
    <p:extLst>
      <p:ext uri="{BB962C8B-B14F-4D97-AF65-F5344CB8AC3E}">
        <p14:creationId xmlns:p14="http://schemas.microsoft.com/office/powerpoint/2010/main" val="348773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latin typeface="Abyssinica SIL" panose="02000603020000020004" pitchFamily="2" charset="0"/>
                <a:ea typeface="Abyssinica SIL" panose="02000603020000020004" pitchFamily="2" charset="0"/>
                <a:cs typeface="Abyssinica SIL" panose="02000603020000020004" pitchFamily="2" charset="0"/>
              </a:rPr>
              <a:t>is</a:t>
            </a:r>
            <a:r>
              <a:rPr lang="en-US" dirty="0" err="1">
                <a:latin typeface="Abyssinica SIL" panose="02000603020000020004" pitchFamily="2" charset="0"/>
                <a:ea typeface="Abyssinica SIL" panose="02000603020000020004" pitchFamily="2" charset="0"/>
                <a:cs typeface="Abyssinica SIL" panose="02000603020000020004" pitchFamily="2" charset="0"/>
              </a:rPr>
              <a:t>F</a:t>
            </a:r>
            <a:r>
              <a:rPr lang="en-US" cap="none" dirty="0" err="1">
                <a:latin typeface="Abyssinica SIL" panose="02000603020000020004" pitchFamily="2" charset="0"/>
                <a:ea typeface="Abyssinica SIL" panose="02000603020000020004" pitchFamily="2" charset="0"/>
                <a:cs typeface="Abyssinica SIL" panose="02000603020000020004" pitchFamily="2" charset="0"/>
              </a:rPr>
              <a:t>ull</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ideal conditions, stacks should possess infinite capacity so that the subsequent elements can always be pushed, regardless of the number of elements already present on the stack.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However, computers always have finite memory capacity, and we do need to check the </a:t>
            </a:r>
            <a:r>
              <a:rPr lang="en-US" dirty="0" err="1">
                <a:latin typeface="Abyssinica SIL" panose="02000603020000020004" pitchFamily="2" charset="0"/>
                <a:ea typeface="Abyssinica SIL" panose="02000603020000020004" pitchFamily="2" charset="0"/>
                <a:cs typeface="Abyssinica SIL" panose="02000603020000020004" pitchFamily="2" charset="0"/>
              </a:rPr>
              <a:t>stack_full</a:t>
            </a:r>
            <a:r>
              <a:rPr lang="en-US" dirty="0">
                <a:latin typeface="Abyssinica SIL" panose="02000603020000020004" pitchFamily="2" charset="0"/>
                <a:ea typeface="Abyssinica SIL" panose="02000603020000020004" pitchFamily="2" charset="0"/>
                <a:cs typeface="Abyssinica SIL" panose="02000603020000020004" pitchFamily="2" charset="0"/>
              </a:rPr>
              <a:t> condition before doing push operation.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Pushing an element in a full stack is an error condition know as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stack overflow</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Simply tests whether the stack is full or not. </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pic>
        <p:nvPicPr>
          <p:cNvPr id="7" name="Picture 6"/>
          <p:cNvPicPr>
            <a:picLocks noChangeAspect="1"/>
          </p:cNvPicPr>
          <p:nvPr/>
        </p:nvPicPr>
        <p:blipFill>
          <a:blip r:embed="rId2"/>
          <a:stretch>
            <a:fillRect/>
          </a:stretch>
        </p:blipFill>
        <p:spPr>
          <a:xfrm>
            <a:off x="6095999" y="4560348"/>
            <a:ext cx="3081530" cy="2010269"/>
          </a:xfrm>
          <a:prstGeom prst="rect">
            <a:avLst/>
          </a:prstGeom>
        </p:spPr>
      </p:pic>
    </p:spTree>
    <p:extLst>
      <p:ext uri="{BB962C8B-B14F-4D97-AF65-F5344CB8AC3E}">
        <p14:creationId xmlns:p14="http://schemas.microsoft.com/office/powerpoint/2010/main" val="237586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4.3. Stack implementation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Can be implemented using both a static data structure (array) and a dynamic data structure (linked list).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Array implementation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simplest way to represent a stack is by using a one-dimensional array.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 stack implemented using an array is also called a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contiguous stack</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It is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very simple </a:t>
            </a:r>
            <a:r>
              <a:rPr lang="en-US" dirty="0">
                <a:latin typeface="Abyssinica SIL" panose="02000603020000020004" pitchFamily="2" charset="0"/>
                <a:ea typeface="Abyssinica SIL" panose="02000603020000020004" pitchFamily="2" charset="0"/>
                <a:cs typeface="Abyssinica SIL" panose="02000603020000020004" pitchFamily="2" charset="0"/>
              </a:rPr>
              <a:t>to manage a stack when represented using an array. (ordered elements)</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only difficulty with an array is its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static</a:t>
            </a:r>
            <a:r>
              <a:rPr lang="en-US" dirty="0">
                <a:latin typeface="Abyssinica SIL" panose="02000603020000020004" pitchFamily="2" charset="0"/>
                <a:ea typeface="Abyssinica SIL" panose="02000603020000020004" pitchFamily="2" charset="0"/>
                <a:cs typeface="Abyssinica SIL" panose="02000603020000020004" pitchFamily="2" charset="0"/>
              </a:rPr>
              <a:t> memory allocation.</a:t>
            </a:r>
          </a:p>
          <a:p>
            <a:pPr lvl="1">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a:xfrm>
            <a:off x="581192" y="5899560"/>
            <a:ext cx="6917210" cy="365125"/>
          </a:xfrm>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p:cNvPicPr>
            <a:picLocks noChangeAspect="1"/>
          </p:cNvPicPr>
          <p:nvPr/>
        </p:nvPicPr>
        <p:blipFill>
          <a:blip r:embed="rId2"/>
          <a:stretch>
            <a:fillRect/>
          </a:stretch>
        </p:blipFill>
        <p:spPr>
          <a:xfrm>
            <a:off x="7615645" y="4922475"/>
            <a:ext cx="4382588" cy="1948587"/>
          </a:xfrm>
          <a:prstGeom prst="rect">
            <a:avLst/>
          </a:prstGeom>
        </p:spPr>
      </p:pic>
    </p:spTree>
    <p:extLst>
      <p:ext uri="{BB962C8B-B14F-4D97-AF65-F5344CB8AC3E}">
        <p14:creationId xmlns:p14="http://schemas.microsoft.com/office/powerpoint/2010/main" val="367069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Stack implementation (using array)</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One of the two sides of the array can be considered as the top (upper) side and the other as the bottom (lower)</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upper side is most commonly used</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first element is stored at Stack[0], the second element at Stack[1]…..last Stack[n-1]</a:t>
            </a:r>
          </a:p>
          <a:p>
            <a:r>
              <a:rPr lang="en-US" dirty="0">
                <a:latin typeface="Abyssinica SIL" panose="02000603020000020004" pitchFamily="2" charset="0"/>
                <a:ea typeface="Abyssinica SIL" panose="02000603020000020004" pitchFamily="2" charset="0"/>
                <a:cs typeface="Abyssinica SIL" panose="02000603020000020004" pitchFamily="2" charset="0"/>
              </a:rPr>
              <a:t>Associated with the array will be an integer variable, </a:t>
            </a:r>
            <a:r>
              <a:rPr lang="en-US" i="1" dirty="0">
                <a:latin typeface="Abyssinica SIL" panose="02000603020000020004" pitchFamily="2" charset="0"/>
                <a:ea typeface="Abyssinica SIL" panose="02000603020000020004" pitchFamily="2" charset="0"/>
                <a:cs typeface="Abyssinica SIL" panose="02000603020000020004" pitchFamily="2" charset="0"/>
              </a:rPr>
              <a:t>top</a:t>
            </a:r>
            <a:r>
              <a:rPr lang="en-US" dirty="0">
                <a:latin typeface="Abyssinica SIL" panose="02000603020000020004" pitchFamily="2" charset="0"/>
                <a:ea typeface="Abyssinica SIL" panose="02000603020000020004" pitchFamily="2" charset="0"/>
                <a:cs typeface="Abyssinica SIL" panose="02000603020000020004" pitchFamily="2" charset="0"/>
              </a:rPr>
              <a:t>, which points to the top element in the stack. </a:t>
            </a:r>
          </a:p>
          <a:p>
            <a:pPr lvl="1"/>
            <a:r>
              <a:rPr lang="en-US" dirty="0">
                <a:latin typeface="Abyssinica SIL" panose="02000603020000020004" pitchFamily="2" charset="0"/>
                <a:ea typeface="Abyssinica SIL" panose="02000603020000020004" pitchFamily="2" charset="0"/>
                <a:cs typeface="Abyssinica SIL" panose="02000603020000020004" pitchFamily="2" charset="0"/>
              </a:rPr>
              <a:t>The initial value of </a:t>
            </a:r>
            <a:r>
              <a:rPr lang="en-US" i="1" dirty="0">
                <a:latin typeface="Abyssinica SIL" panose="02000603020000020004" pitchFamily="2" charset="0"/>
                <a:ea typeface="Abyssinica SIL" panose="02000603020000020004" pitchFamily="2" charset="0"/>
                <a:cs typeface="Abyssinica SIL" panose="02000603020000020004" pitchFamily="2" charset="0"/>
              </a:rPr>
              <a:t>top </a:t>
            </a:r>
            <a:r>
              <a:rPr lang="en-US" dirty="0">
                <a:latin typeface="Abyssinica SIL" panose="02000603020000020004" pitchFamily="2" charset="0"/>
                <a:ea typeface="Abyssinica SIL" panose="02000603020000020004" pitchFamily="2" charset="0"/>
                <a:cs typeface="Abyssinica SIL" panose="02000603020000020004" pitchFamily="2" charset="0"/>
              </a:rPr>
              <a:t>is -1 when the stack is empty. </a:t>
            </a:r>
          </a:p>
          <a:p>
            <a:pPr lvl="1"/>
            <a:r>
              <a:rPr lang="en-US" dirty="0">
                <a:latin typeface="Abyssinica SIL" panose="02000603020000020004" pitchFamily="2" charset="0"/>
                <a:ea typeface="Abyssinica SIL" panose="02000603020000020004" pitchFamily="2" charset="0"/>
                <a:cs typeface="Abyssinica SIL" panose="02000603020000020004" pitchFamily="2" charset="0"/>
              </a:rPr>
              <a:t>It can hold the elements from index 0, and can grow to a maximum of </a:t>
            </a:r>
            <a:r>
              <a:rPr lang="en-US" i="1" dirty="0">
                <a:latin typeface="Abyssinica SIL" panose="02000603020000020004" pitchFamily="2" charset="0"/>
                <a:ea typeface="Abyssinica SIL" panose="02000603020000020004" pitchFamily="2" charset="0"/>
                <a:cs typeface="Abyssinica SIL" panose="02000603020000020004" pitchFamily="2" charset="0"/>
              </a:rPr>
              <a:t>n </a:t>
            </a:r>
            <a:r>
              <a:rPr lang="en-US" dirty="0">
                <a:latin typeface="Abyssinica SIL" panose="02000603020000020004" pitchFamily="2" charset="0"/>
                <a:ea typeface="Abyssinica SIL" panose="02000603020000020004" pitchFamily="2" charset="0"/>
                <a:cs typeface="Abyssinica SIL" panose="02000603020000020004" pitchFamily="2" charset="0"/>
              </a:rPr>
              <a:t>- 1 as this is a static stack using arrays.</a:t>
            </a:r>
          </a:p>
          <a:p>
            <a:pPr marL="324000" lvl="1" indent="0">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p:cNvPicPr>
            <a:picLocks noChangeAspect="1"/>
          </p:cNvPicPr>
          <p:nvPr/>
        </p:nvPicPr>
        <p:blipFill>
          <a:blip r:embed="rId2"/>
          <a:stretch>
            <a:fillRect/>
          </a:stretch>
        </p:blipFill>
        <p:spPr>
          <a:xfrm>
            <a:off x="4245429" y="5033800"/>
            <a:ext cx="4102825" cy="1824199"/>
          </a:xfrm>
          <a:prstGeom prst="rect">
            <a:avLst/>
          </a:prstGeom>
        </p:spPr>
      </p:pic>
    </p:spTree>
    <p:extLst>
      <p:ext uri="{BB962C8B-B14F-4D97-AF65-F5344CB8AC3E}">
        <p14:creationId xmlns:p14="http://schemas.microsoft.com/office/powerpoint/2010/main" val="308843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DF18A57-276A-015D-E6A2-5731D415C87F}"/>
              </a:ext>
            </a:extLst>
          </p:cNvPr>
          <p:cNvSpPr>
            <a:spLocks noGrp="1" noChangeArrowheads="1"/>
          </p:cNvSpPr>
          <p:nvPr>
            <p:ph type="title"/>
          </p:nvPr>
        </p:nvSpPr>
        <p:spPr>
          <a:xfrm>
            <a:off x="581192" y="702156"/>
            <a:ext cx="11029616" cy="804672"/>
          </a:xfrm>
        </p:spPr>
        <p:txBody>
          <a:bodyPr/>
          <a:lstStyle/>
          <a:p>
            <a:r>
              <a:rPr lang="en-US" altLang="en-US"/>
              <a:t>CONT…</a:t>
            </a:r>
            <a:endParaRPr lang="en-GB" altLang="en-US"/>
          </a:p>
        </p:txBody>
      </p:sp>
      <p:sp>
        <p:nvSpPr>
          <p:cNvPr id="19459" name="Content Placeholder 2">
            <a:extLst>
              <a:ext uri="{FF2B5EF4-FFF2-40B4-BE49-F238E27FC236}">
                <a16:creationId xmlns:a16="http://schemas.microsoft.com/office/drawing/2014/main" id="{C6055A9C-8F34-AD3D-58DA-7AF4EBFB9CE4}"/>
              </a:ext>
            </a:extLst>
          </p:cNvPr>
          <p:cNvSpPr>
            <a:spLocks noGrp="1" noChangeArrowheads="1"/>
          </p:cNvSpPr>
          <p:nvPr>
            <p:ph idx="1"/>
          </p:nvPr>
        </p:nvSpPr>
        <p:spPr>
          <a:xfrm>
            <a:off x="735738" y="1115915"/>
            <a:ext cx="11029615" cy="3678303"/>
          </a:xfrm>
        </p:spPr>
        <p:txBody>
          <a:bodyPr/>
          <a:lstStyle/>
          <a:p>
            <a:pPr>
              <a:buFont typeface="Wingdings" panose="05000000000000000000" pitchFamily="2" charset="2"/>
              <a:buChar char="v"/>
            </a:pPr>
            <a:r>
              <a:rPr lang="en-GB" altLang="en-US" sz="2400" dirty="0"/>
              <a:t>Stack size and initial value of top should be defined globally</a:t>
            </a:r>
          </a:p>
          <a:p>
            <a:pPr lvl="1"/>
            <a:r>
              <a:rPr lang="en-GB" altLang="en-US" sz="2000" dirty="0">
                <a:solidFill>
                  <a:srgbClr val="FF0000"/>
                </a:solidFill>
              </a:rPr>
              <a:t>int stack[100], n=100, top=-1;</a:t>
            </a:r>
          </a:p>
          <a:p>
            <a:r>
              <a:rPr lang="en-GB" altLang="en-US" sz="2400" dirty="0"/>
              <a:t>the push() function takes argument </a:t>
            </a:r>
            <a:r>
              <a:rPr lang="en-GB" altLang="en-US" sz="2400" dirty="0" err="1"/>
              <a:t>val</a:t>
            </a:r>
            <a:r>
              <a:rPr lang="en-GB" altLang="en-US" sz="2400" dirty="0"/>
              <a:t> i.e. value to be pushed into the stack.</a:t>
            </a:r>
          </a:p>
          <a:p>
            <a:r>
              <a:rPr lang="en-GB" altLang="en-US" sz="2400" dirty="0"/>
              <a:t> If a top is greater than or equal to n, there is no space in a stack and overflow is printed. Otherwise, </a:t>
            </a:r>
            <a:r>
              <a:rPr lang="en-GB" altLang="en-US" sz="2400" dirty="0" err="1"/>
              <a:t>val</a:t>
            </a:r>
            <a:r>
              <a:rPr lang="en-GB" altLang="en-US" sz="2400" dirty="0"/>
              <a:t> is pushed into the stack.</a:t>
            </a:r>
          </a:p>
        </p:txBody>
      </p:sp>
      <p:pic>
        <p:nvPicPr>
          <p:cNvPr id="19460" name="Picture 3">
            <a:extLst>
              <a:ext uri="{FF2B5EF4-FFF2-40B4-BE49-F238E27FC236}">
                <a16:creationId xmlns:a16="http://schemas.microsoft.com/office/drawing/2014/main" id="{B5241708-9359-15F6-144E-B29122606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5239" y="4194176"/>
            <a:ext cx="60483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71EDCAB-860F-9719-73C7-B939B9B8D24B}"/>
              </a:ext>
            </a:extLst>
          </p:cNvPr>
          <p:cNvSpPr>
            <a:spLocks noGrp="1" noChangeArrowheads="1"/>
          </p:cNvSpPr>
          <p:nvPr>
            <p:ph type="title"/>
          </p:nvPr>
        </p:nvSpPr>
        <p:spPr/>
        <p:txBody>
          <a:bodyPr/>
          <a:lstStyle/>
          <a:p>
            <a:r>
              <a:rPr lang="en-US" altLang="en-US"/>
              <a:t>CONT…</a:t>
            </a:r>
            <a:endParaRPr lang="en-GB" altLang="en-US"/>
          </a:p>
        </p:txBody>
      </p:sp>
      <p:sp>
        <p:nvSpPr>
          <p:cNvPr id="20483" name="Content Placeholder 2">
            <a:extLst>
              <a:ext uri="{FF2B5EF4-FFF2-40B4-BE49-F238E27FC236}">
                <a16:creationId xmlns:a16="http://schemas.microsoft.com/office/drawing/2014/main" id="{863FD025-1F6F-04DB-FEBC-7589933C7B7C}"/>
              </a:ext>
            </a:extLst>
          </p:cNvPr>
          <p:cNvSpPr>
            <a:spLocks noGrp="1" noChangeArrowheads="1"/>
          </p:cNvSpPr>
          <p:nvPr>
            <p:ph idx="1"/>
          </p:nvPr>
        </p:nvSpPr>
        <p:spPr>
          <a:xfrm>
            <a:off x="581192" y="2180497"/>
            <a:ext cx="11029615" cy="717250"/>
          </a:xfrm>
        </p:spPr>
        <p:txBody>
          <a:bodyPr>
            <a:normAutofit lnSpcReduction="10000"/>
          </a:bodyPr>
          <a:lstStyle/>
          <a:p>
            <a:r>
              <a:rPr lang="en-GB" altLang="en-US" dirty="0"/>
              <a:t>The pop() function pops the topmost value of the stack, if there is any value. </a:t>
            </a:r>
          </a:p>
          <a:p>
            <a:r>
              <a:rPr lang="en-GB" altLang="en-US" dirty="0"/>
              <a:t>If the stack is empty then underflow is printed.</a:t>
            </a:r>
          </a:p>
        </p:txBody>
      </p:sp>
      <p:pic>
        <p:nvPicPr>
          <p:cNvPr id="20484" name="Picture 4">
            <a:extLst>
              <a:ext uri="{FF2B5EF4-FFF2-40B4-BE49-F238E27FC236}">
                <a16:creationId xmlns:a16="http://schemas.microsoft.com/office/drawing/2014/main" id="{E30BB4F5-31EB-BBEA-4876-00348AA89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3060219"/>
            <a:ext cx="74898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8CAEC5B-C9E3-10FF-B2B8-98604EA10279}"/>
              </a:ext>
            </a:extLst>
          </p:cNvPr>
          <p:cNvSpPr>
            <a:spLocks noGrp="1" noChangeArrowheads="1"/>
          </p:cNvSpPr>
          <p:nvPr>
            <p:ph type="title"/>
          </p:nvPr>
        </p:nvSpPr>
        <p:spPr/>
        <p:txBody>
          <a:bodyPr/>
          <a:lstStyle/>
          <a:p>
            <a:r>
              <a:rPr lang="en-US" altLang="en-US"/>
              <a:t>CONT…</a:t>
            </a:r>
            <a:endParaRPr lang="en-GB" altLang="en-US"/>
          </a:p>
        </p:txBody>
      </p:sp>
      <p:sp>
        <p:nvSpPr>
          <p:cNvPr id="21507" name="Content Placeholder 2">
            <a:extLst>
              <a:ext uri="{FF2B5EF4-FFF2-40B4-BE49-F238E27FC236}">
                <a16:creationId xmlns:a16="http://schemas.microsoft.com/office/drawing/2014/main" id="{1822A376-8B6D-3476-E9AD-64FA2CB0A014}"/>
              </a:ext>
            </a:extLst>
          </p:cNvPr>
          <p:cNvSpPr>
            <a:spLocks noGrp="1" noChangeArrowheads="1"/>
          </p:cNvSpPr>
          <p:nvPr>
            <p:ph idx="1"/>
          </p:nvPr>
        </p:nvSpPr>
        <p:spPr>
          <a:xfrm>
            <a:off x="581192" y="2180496"/>
            <a:ext cx="11029615" cy="665735"/>
          </a:xfrm>
        </p:spPr>
        <p:txBody>
          <a:bodyPr>
            <a:normAutofit fontScale="92500" lnSpcReduction="20000"/>
          </a:bodyPr>
          <a:lstStyle/>
          <a:p>
            <a:r>
              <a:rPr lang="en-GB" altLang="en-US" dirty="0"/>
              <a:t>The display() function displays all the elements in the stack.</a:t>
            </a:r>
          </a:p>
          <a:p>
            <a:r>
              <a:rPr lang="en-GB" altLang="en-US" dirty="0"/>
              <a:t>If there are no elements in the stack, then Stack is empty is printed.</a:t>
            </a:r>
          </a:p>
        </p:txBody>
      </p:sp>
      <p:pic>
        <p:nvPicPr>
          <p:cNvPr id="21508" name="Picture 3">
            <a:extLst>
              <a:ext uri="{FF2B5EF4-FFF2-40B4-BE49-F238E27FC236}">
                <a16:creationId xmlns:a16="http://schemas.microsoft.com/office/drawing/2014/main" id="{BD06CC37-29E0-2CEC-BDA6-E254C1ED61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0780" y="3058632"/>
            <a:ext cx="731043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Stack implementation (using linked list)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20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linked list implementation of stack, the nodes are maintained non contiguous in the memory.</a:t>
            </a:r>
          </a:p>
          <a:p>
            <a:pPr>
              <a:lnSpc>
                <a:spcPct val="200000"/>
              </a:lnSpc>
            </a:pPr>
            <a:r>
              <a:rPr lang="en-US" dirty="0">
                <a:latin typeface="Abyssinica SIL" panose="02000603020000020004" pitchFamily="2" charset="0"/>
                <a:ea typeface="Abyssinica SIL" panose="02000603020000020004" pitchFamily="2" charset="0"/>
                <a:cs typeface="Abyssinica SIL" panose="02000603020000020004" pitchFamily="2" charset="0"/>
              </a:rPr>
              <a:t>Stack is said to be overflown if the space left in the memory is not enough to create a node.</a:t>
            </a:r>
          </a:p>
          <a:p>
            <a:pPr>
              <a:lnSpc>
                <a:spcPct val="20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20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20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20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7" name="Picture 6"/>
          <p:cNvPicPr>
            <a:picLocks noChangeAspect="1"/>
          </p:cNvPicPr>
          <p:nvPr/>
        </p:nvPicPr>
        <p:blipFill>
          <a:blip r:embed="rId2"/>
          <a:stretch>
            <a:fillRect/>
          </a:stretch>
        </p:blipFill>
        <p:spPr>
          <a:xfrm>
            <a:off x="4039797" y="3330757"/>
            <a:ext cx="2609850" cy="3409950"/>
          </a:xfrm>
          <a:prstGeom prst="rect">
            <a:avLst/>
          </a:prstGeom>
        </p:spPr>
      </p:pic>
    </p:spTree>
    <p:extLst>
      <p:ext uri="{BB962C8B-B14F-4D97-AF65-F5344CB8AC3E}">
        <p14:creationId xmlns:p14="http://schemas.microsoft.com/office/powerpoint/2010/main" val="52012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Adding a node to the stack (Push operation)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Pushing an element to a stack in linked list implementation is different from that of an array implementation. In order to push an element onto the stack, the following steps are involved.</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1. Create a node first and allocate memory to it.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2. If the list is empty then the item is to be pushed as the start node of the list. This includes assigning value to the data part of the node and assign null to the address part of the node.</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3. If there are some nodes in the list already, then we have to add the new element in the beginning of the list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to not violate the property of the stack</a:t>
            </a:r>
            <a:r>
              <a:rPr lang="en-US" dirty="0">
                <a:latin typeface="Abyssinica SIL" panose="02000603020000020004" pitchFamily="2" charset="0"/>
                <a:ea typeface="Abyssinica SIL" panose="02000603020000020004" pitchFamily="2" charset="0"/>
                <a:cs typeface="Abyssinica SIL" panose="02000603020000020004" pitchFamily="2" charset="0"/>
              </a:rPr>
              <a:t>). For this purpose, assign the address of the starting element to the address field of the new node and make the new node, the starting node of the list.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5696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m-ET"/>
          </a:p>
        </p:txBody>
      </p:sp>
      <p:pic>
        <p:nvPicPr>
          <p:cNvPr id="6" name="Content Placeholder 5"/>
          <p:cNvPicPr>
            <a:picLocks noGrp="1" noChangeAspect="1"/>
          </p:cNvPicPr>
          <p:nvPr>
            <p:ph idx="1"/>
          </p:nvPr>
        </p:nvPicPr>
        <p:blipFill>
          <a:blip r:embed="rId2"/>
          <a:stretch>
            <a:fillRect/>
          </a:stretch>
        </p:blipFill>
        <p:spPr>
          <a:xfrm>
            <a:off x="2799806" y="1859530"/>
            <a:ext cx="5181600" cy="1447800"/>
          </a:xfrm>
          <a:prstGeom prst="rect">
            <a:avLst/>
          </a:prstGeom>
        </p:spPr>
      </p:pic>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pic>
        <p:nvPicPr>
          <p:cNvPr id="7" name="Picture 6"/>
          <p:cNvPicPr>
            <a:picLocks noChangeAspect="1"/>
          </p:cNvPicPr>
          <p:nvPr/>
        </p:nvPicPr>
        <p:blipFill>
          <a:blip r:embed="rId3"/>
          <a:stretch>
            <a:fillRect/>
          </a:stretch>
        </p:blipFill>
        <p:spPr>
          <a:xfrm>
            <a:off x="2799806" y="3450904"/>
            <a:ext cx="5819775" cy="2800350"/>
          </a:xfrm>
          <a:prstGeom prst="rect">
            <a:avLst/>
          </a:prstGeom>
        </p:spPr>
      </p:pic>
    </p:spTree>
    <p:extLst>
      <p:ext uri="{BB962C8B-B14F-4D97-AF65-F5344CB8AC3E}">
        <p14:creationId xmlns:p14="http://schemas.microsoft.com/office/powerpoint/2010/main" val="260667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Contents</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lnSpcReduction="10000"/>
          </a:bodyPr>
          <a:lstStyle/>
          <a:p>
            <a:r>
              <a:rPr lang="en-US" sz="2400" dirty="0">
                <a:latin typeface="Abyssinica SIL" panose="02000603020000020004" pitchFamily="2" charset="0"/>
                <a:ea typeface="Abyssinica SIL" panose="02000603020000020004" pitchFamily="2" charset="0"/>
                <a:cs typeface="Abyssinica SIL" panose="02000603020000020004" pitchFamily="2" charset="0"/>
              </a:rPr>
              <a:t>Stack Definition, </a:t>
            </a:r>
          </a:p>
          <a:p>
            <a:r>
              <a:rPr lang="en-US" sz="2400" dirty="0">
                <a:latin typeface="Abyssinica SIL" panose="02000603020000020004" pitchFamily="2" charset="0"/>
                <a:ea typeface="Abyssinica SIL" panose="02000603020000020004" pitchFamily="2" charset="0"/>
                <a:cs typeface="Abyssinica SIL" panose="02000603020000020004" pitchFamily="2" charset="0"/>
              </a:rPr>
              <a:t>Stack Operations,</a:t>
            </a:r>
          </a:p>
          <a:p>
            <a:r>
              <a:rPr lang="en-US" sz="2400" dirty="0">
                <a:latin typeface="Abyssinica SIL" panose="02000603020000020004" pitchFamily="2" charset="0"/>
                <a:ea typeface="Abyssinica SIL" panose="02000603020000020004" pitchFamily="2" charset="0"/>
                <a:cs typeface="Abyssinica SIL" panose="02000603020000020004" pitchFamily="2" charset="0"/>
              </a:rPr>
              <a:t>Stack Implementation </a:t>
            </a:r>
          </a:p>
          <a:p>
            <a:pPr lvl="1"/>
            <a:r>
              <a:rPr lang="en-US" sz="2000" dirty="0">
                <a:latin typeface="Abyssinica SIL" panose="02000603020000020004" pitchFamily="2" charset="0"/>
                <a:ea typeface="Abyssinica SIL" panose="02000603020000020004" pitchFamily="2" charset="0"/>
                <a:cs typeface="Abyssinica SIL" panose="02000603020000020004" pitchFamily="2" charset="0"/>
              </a:rPr>
              <a:t>using array, </a:t>
            </a:r>
          </a:p>
          <a:p>
            <a:pPr lvl="1"/>
            <a:r>
              <a:rPr lang="en-US" sz="2000" dirty="0">
                <a:latin typeface="Abyssinica SIL" panose="02000603020000020004" pitchFamily="2" charset="0"/>
                <a:ea typeface="Abyssinica SIL" panose="02000603020000020004" pitchFamily="2" charset="0"/>
                <a:cs typeface="Abyssinica SIL" panose="02000603020000020004" pitchFamily="2" charset="0"/>
              </a:rPr>
              <a:t>using linked lists, </a:t>
            </a:r>
          </a:p>
          <a:p>
            <a:r>
              <a:rPr lang="en-US" sz="2400" dirty="0">
                <a:latin typeface="Abyssinica SIL" panose="02000603020000020004" pitchFamily="2" charset="0"/>
                <a:ea typeface="Abyssinica SIL" panose="02000603020000020004" pitchFamily="2" charset="0"/>
                <a:cs typeface="Abyssinica SIL" panose="02000603020000020004" pitchFamily="2" charset="0"/>
              </a:rPr>
              <a:t>Applications of Stacks, </a:t>
            </a:r>
          </a:p>
          <a:p>
            <a:r>
              <a:rPr lang="en-US" sz="2400" dirty="0">
                <a:latin typeface="Abyssinica SIL" panose="02000603020000020004" pitchFamily="2" charset="0"/>
                <a:ea typeface="Abyssinica SIL" panose="02000603020000020004" pitchFamily="2" charset="0"/>
                <a:cs typeface="Abyssinica SIL" panose="02000603020000020004" pitchFamily="2" charset="0"/>
              </a:rPr>
              <a:t>Polish Notation and Expression Conversion</a:t>
            </a:r>
          </a:p>
          <a:p>
            <a:pPr lvl="1"/>
            <a:r>
              <a:rPr lang="en-US" sz="2000" dirty="0">
                <a:latin typeface="Abyssinica SIL" panose="02000603020000020004" pitchFamily="2" charset="0"/>
                <a:ea typeface="Abyssinica SIL" panose="02000603020000020004" pitchFamily="2" charset="0"/>
                <a:cs typeface="Abyssinica SIL" panose="02000603020000020004" pitchFamily="2" charset="0"/>
              </a:rPr>
              <a:t>infix, postfix and prefix expressions using stack, </a:t>
            </a:r>
            <a:r>
              <a:rPr lang="en-US" sz="2400" dirty="0">
                <a:latin typeface="Abyssinica SIL" panose="02000603020000020004" pitchFamily="2" charset="0"/>
                <a:ea typeface="Abyssinica SIL" panose="02000603020000020004" pitchFamily="2" charset="0"/>
                <a:cs typeface="Abyssinica SIL" panose="02000603020000020004" pitchFamily="2" charset="0"/>
              </a:rPr>
              <a:t>	</a:t>
            </a: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73433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Deleting a node from the stack (POP operation)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Deleting a node from the linked list implementation of stack is different from that in the array implementation. In order to pop an element from the stack, we need to follow the following steps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1. </a:t>
            </a:r>
            <a:r>
              <a:rPr lang="en-US" b="1" dirty="0">
                <a:latin typeface="Abyssinica SIL" panose="02000603020000020004" pitchFamily="2" charset="0"/>
                <a:ea typeface="Abyssinica SIL" panose="02000603020000020004" pitchFamily="2" charset="0"/>
                <a:cs typeface="Abyssinica SIL" panose="02000603020000020004" pitchFamily="2" charset="0"/>
              </a:rPr>
              <a:t>Check for the underflow condition: </a:t>
            </a:r>
            <a:r>
              <a:rPr lang="en-US" dirty="0">
                <a:latin typeface="Abyssinica SIL" panose="02000603020000020004" pitchFamily="2" charset="0"/>
                <a:ea typeface="Abyssinica SIL" panose="02000603020000020004" pitchFamily="2" charset="0"/>
                <a:cs typeface="Abyssinica SIL" panose="02000603020000020004" pitchFamily="2" charset="0"/>
              </a:rPr>
              <a:t>The underflow condition occurs when we try to pop from an already empty stack. The stack will be empty if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head pointer of the list points to null</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2. </a:t>
            </a:r>
            <a:r>
              <a:rPr lang="en-US" b="1" dirty="0">
                <a:latin typeface="Abyssinica SIL" panose="02000603020000020004" pitchFamily="2" charset="0"/>
                <a:ea typeface="Abyssinica SIL" panose="02000603020000020004" pitchFamily="2" charset="0"/>
                <a:cs typeface="Abyssinica SIL" panose="02000603020000020004" pitchFamily="2" charset="0"/>
              </a:rPr>
              <a:t>Adjust the head pointer accordingly: </a:t>
            </a:r>
            <a:r>
              <a:rPr lang="en-US" dirty="0">
                <a:latin typeface="Abyssinica SIL" panose="02000603020000020004" pitchFamily="2" charset="0"/>
                <a:ea typeface="Abyssinica SIL" panose="02000603020000020004" pitchFamily="2" charset="0"/>
                <a:cs typeface="Abyssinica SIL" panose="02000603020000020004" pitchFamily="2" charset="0"/>
              </a:rPr>
              <a:t>In stack, the elements are popped only from one end, therefore, the value stored in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the head pointer must be deleted </a:t>
            </a:r>
            <a:r>
              <a:rPr lang="en-US" dirty="0">
                <a:latin typeface="Abyssinica SIL" panose="02000603020000020004" pitchFamily="2" charset="0"/>
                <a:ea typeface="Abyssinica SIL" panose="02000603020000020004" pitchFamily="2" charset="0"/>
                <a:cs typeface="Abyssinica SIL" panose="02000603020000020004" pitchFamily="2" charset="0"/>
              </a:rPr>
              <a:t>and the node must be freed.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next node of the head node now becomes the head node</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6913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Display the nodes (Traversing)</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Displaying all the nodes of a stack needs traversing all the nodes of the linked list organized in the form of stack. For this purpose, we need to follow the following steps.</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r>
              <a:rPr lang="en-US" dirty="0">
                <a:latin typeface="Abyssinica SIL" panose="02000603020000020004" pitchFamily="2" charset="0"/>
                <a:ea typeface="Abyssinica SIL" panose="02000603020000020004" pitchFamily="2" charset="0"/>
                <a:cs typeface="Abyssinica SIL" panose="02000603020000020004" pitchFamily="2" charset="0"/>
              </a:rPr>
              <a:t>1. Copy the head pointer into a temporary pointer.</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r>
              <a:rPr lang="en-US" dirty="0">
                <a:latin typeface="Abyssinica SIL" panose="02000603020000020004" pitchFamily="2" charset="0"/>
                <a:ea typeface="Abyssinica SIL" panose="02000603020000020004" pitchFamily="2" charset="0"/>
                <a:cs typeface="Abyssinica SIL" panose="02000603020000020004" pitchFamily="2" charset="0"/>
              </a:rPr>
              <a:t>2. Move the temporary pointer through all the nodes of the list and print the value field attached to every node.</a:t>
            </a: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80876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D2A3255-69A6-65F6-A967-3126E40B465A}"/>
              </a:ext>
            </a:extLst>
          </p:cNvPr>
          <p:cNvSpPr>
            <a:spLocks noGrp="1" noChangeArrowheads="1"/>
          </p:cNvSpPr>
          <p:nvPr>
            <p:ph type="title"/>
          </p:nvPr>
        </p:nvSpPr>
        <p:spPr/>
        <p:txBody>
          <a:bodyPr/>
          <a:lstStyle/>
          <a:p>
            <a:r>
              <a:rPr lang="en-US" altLang="en-US" b="1"/>
              <a:t>Implementing Operations on Linked List Implementation of Stack</a:t>
            </a:r>
            <a:endParaRPr lang="en-GB" altLang="en-US"/>
          </a:p>
        </p:txBody>
      </p:sp>
      <p:sp>
        <p:nvSpPr>
          <p:cNvPr id="20483" name="Content Placeholder 2">
            <a:extLst>
              <a:ext uri="{FF2B5EF4-FFF2-40B4-BE49-F238E27FC236}">
                <a16:creationId xmlns:a16="http://schemas.microsoft.com/office/drawing/2014/main" id="{7712069A-802F-FF21-8B91-BCD41497C293}"/>
              </a:ext>
            </a:extLst>
          </p:cNvPr>
          <p:cNvSpPr>
            <a:spLocks noGrp="1"/>
          </p:cNvSpPr>
          <p:nvPr>
            <p:ph idx="1"/>
          </p:nvPr>
        </p:nvSpPr>
        <p:spPr/>
        <p:txBody>
          <a:bodyPr>
            <a:normAutofit/>
          </a:bodyPr>
          <a:lstStyle/>
          <a:p>
            <a:pPr>
              <a:buFont typeface="Arial" pitchFamily="34" charset="0"/>
              <a:buChar char="•"/>
              <a:defRPr/>
            </a:pPr>
            <a:r>
              <a:rPr lang="en-GB" sz="2800" dirty="0"/>
              <a:t>the structure Node is used to create the linked list that is implemented as a stack</a:t>
            </a:r>
          </a:p>
          <a:p>
            <a:pPr marL="914400" lvl="2" indent="0">
              <a:buNone/>
              <a:defRPr/>
            </a:pPr>
            <a:r>
              <a:rPr lang="en-GB" sz="2000" dirty="0" err="1">
                <a:solidFill>
                  <a:srgbClr val="FF0000"/>
                </a:solidFill>
              </a:rPr>
              <a:t>struct</a:t>
            </a:r>
            <a:r>
              <a:rPr lang="en-GB" sz="2000" dirty="0">
                <a:solidFill>
                  <a:srgbClr val="FF0000"/>
                </a:solidFill>
              </a:rPr>
              <a:t> Node {    </a:t>
            </a:r>
          </a:p>
          <a:p>
            <a:pPr marL="914400" lvl="2" indent="0">
              <a:buNone/>
              <a:defRPr/>
            </a:pPr>
            <a:r>
              <a:rPr lang="en-GB" sz="2000" dirty="0">
                <a:solidFill>
                  <a:srgbClr val="FF0000"/>
                </a:solidFill>
              </a:rPr>
              <a:t>	int data;   </a:t>
            </a:r>
          </a:p>
          <a:p>
            <a:pPr marL="914400" lvl="2" indent="0">
              <a:buNone/>
              <a:defRPr/>
            </a:pPr>
            <a:r>
              <a:rPr lang="en-GB" sz="2000" dirty="0">
                <a:solidFill>
                  <a:srgbClr val="FF0000"/>
                </a:solidFill>
              </a:rPr>
              <a:t>	Node *next; </a:t>
            </a:r>
          </a:p>
          <a:p>
            <a:pPr marL="914400" lvl="2" indent="0">
              <a:buNone/>
              <a:defRPr/>
            </a:pPr>
            <a:r>
              <a:rPr lang="en-GB" sz="2000" dirty="0">
                <a:solidFill>
                  <a:srgbClr val="FF0000"/>
                </a:solidFill>
              </a:rPr>
              <a:t>};</a:t>
            </a:r>
          </a:p>
          <a:p>
            <a:pPr marL="914400" lvl="2" indent="0">
              <a:buNone/>
              <a:defRPr/>
            </a:pPr>
            <a:r>
              <a:rPr lang="en-GB" sz="2000" dirty="0">
                <a:solidFill>
                  <a:srgbClr val="FF0000"/>
                </a:solidFill>
              </a:rPr>
              <a:t> Node* top = NULL;</a:t>
            </a:r>
          </a:p>
          <a:p>
            <a:pPr marL="114300" indent="0">
              <a:buNone/>
              <a:defRPr/>
            </a:pPr>
            <a:endParaRPr lang="en-GB" sz="28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FFE93C7-FB98-5612-E037-FF1ECAFA218E}"/>
              </a:ext>
            </a:extLst>
          </p:cNvPr>
          <p:cNvSpPr>
            <a:spLocks noGrp="1" noChangeArrowheads="1"/>
          </p:cNvSpPr>
          <p:nvPr>
            <p:ph type="title"/>
          </p:nvPr>
        </p:nvSpPr>
        <p:spPr/>
        <p:txBody>
          <a:bodyPr/>
          <a:lstStyle/>
          <a:p>
            <a:endParaRPr lang="en-GB" altLang="en-US"/>
          </a:p>
        </p:txBody>
      </p:sp>
      <p:sp>
        <p:nvSpPr>
          <p:cNvPr id="24579" name="Content Placeholder 2">
            <a:extLst>
              <a:ext uri="{FF2B5EF4-FFF2-40B4-BE49-F238E27FC236}">
                <a16:creationId xmlns:a16="http://schemas.microsoft.com/office/drawing/2014/main" id="{B4DAD4B1-88D3-F435-3850-B6BEBD091D62}"/>
              </a:ext>
            </a:extLst>
          </p:cNvPr>
          <p:cNvSpPr>
            <a:spLocks noGrp="1" noChangeArrowheads="1"/>
          </p:cNvSpPr>
          <p:nvPr>
            <p:ph idx="1"/>
          </p:nvPr>
        </p:nvSpPr>
        <p:spPr>
          <a:xfrm>
            <a:off x="6221507" y="2180496"/>
            <a:ext cx="5389302" cy="3678303"/>
          </a:xfrm>
        </p:spPr>
        <p:txBody>
          <a:bodyPr>
            <a:normAutofit/>
          </a:bodyPr>
          <a:lstStyle/>
          <a:p>
            <a:pPr marL="914400" lvl="2" indent="0">
              <a:buNone/>
            </a:pPr>
            <a:r>
              <a:rPr lang="en-GB" altLang="en-US" sz="2400" dirty="0">
                <a:solidFill>
                  <a:srgbClr val="FF0000"/>
                </a:solidFill>
              </a:rPr>
              <a:t>void push(int </a:t>
            </a:r>
            <a:r>
              <a:rPr lang="en-GB" altLang="en-US" sz="2400" dirty="0" err="1">
                <a:solidFill>
                  <a:srgbClr val="FF0000"/>
                </a:solidFill>
              </a:rPr>
              <a:t>val</a:t>
            </a:r>
            <a:r>
              <a:rPr lang="en-GB" altLang="en-US" sz="2400" dirty="0">
                <a:solidFill>
                  <a:srgbClr val="FF0000"/>
                </a:solidFill>
              </a:rPr>
              <a:t>) </a:t>
            </a:r>
          </a:p>
          <a:p>
            <a:pPr marL="914400" lvl="2" indent="0">
              <a:buNone/>
            </a:pPr>
            <a:r>
              <a:rPr lang="en-GB" altLang="en-US" sz="2400" dirty="0">
                <a:solidFill>
                  <a:srgbClr val="FF0000"/>
                </a:solidFill>
              </a:rPr>
              <a:t>{   </a:t>
            </a:r>
          </a:p>
          <a:p>
            <a:pPr marL="914400" lvl="2" indent="0">
              <a:buNone/>
            </a:pPr>
            <a:r>
              <a:rPr lang="en-GB" altLang="en-US" sz="2400" dirty="0">
                <a:solidFill>
                  <a:srgbClr val="FF0000"/>
                </a:solidFill>
              </a:rPr>
              <a:t>Node *temp = new(Node)</a:t>
            </a:r>
          </a:p>
          <a:p>
            <a:pPr marL="914400" lvl="2" indent="0">
              <a:buNone/>
            </a:pPr>
            <a:r>
              <a:rPr lang="en-GB" altLang="en-US" sz="2400" dirty="0">
                <a:solidFill>
                  <a:srgbClr val="FF0000"/>
                </a:solidFill>
              </a:rPr>
              <a:t>temp-&gt;data = </a:t>
            </a:r>
            <a:r>
              <a:rPr lang="en-GB" altLang="en-US" sz="2400" dirty="0" err="1">
                <a:solidFill>
                  <a:srgbClr val="FF0000"/>
                </a:solidFill>
              </a:rPr>
              <a:t>val</a:t>
            </a:r>
            <a:r>
              <a:rPr lang="en-GB" altLang="en-US" sz="2400" dirty="0">
                <a:solidFill>
                  <a:srgbClr val="FF0000"/>
                </a:solidFill>
              </a:rPr>
              <a:t>;</a:t>
            </a:r>
          </a:p>
          <a:p>
            <a:pPr marL="914400" lvl="2" indent="0">
              <a:buNone/>
            </a:pPr>
            <a:r>
              <a:rPr lang="en-GB" altLang="en-US" sz="2400" dirty="0">
                <a:solidFill>
                  <a:srgbClr val="FF0000"/>
                </a:solidFill>
              </a:rPr>
              <a:t>temp-&gt;next = top; </a:t>
            </a:r>
          </a:p>
          <a:p>
            <a:pPr marL="914400" lvl="2" indent="0">
              <a:buNone/>
            </a:pPr>
            <a:r>
              <a:rPr lang="en-GB" altLang="en-US" sz="2400" dirty="0">
                <a:solidFill>
                  <a:srgbClr val="FF0000"/>
                </a:solidFill>
              </a:rPr>
              <a:t>top = temp;   </a:t>
            </a:r>
          </a:p>
          <a:p>
            <a:pPr marL="914400" lvl="2" indent="0">
              <a:buNone/>
            </a:pPr>
            <a:r>
              <a:rPr lang="en-GB" altLang="en-US" sz="2400" dirty="0">
                <a:solidFill>
                  <a:srgbClr val="FF0000"/>
                </a:solidFill>
              </a:rPr>
              <a:t> }</a:t>
            </a:r>
            <a:endParaRPr lang="en-GB" altLang="en-US" dirty="0"/>
          </a:p>
        </p:txBody>
      </p:sp>
      <p:sp>
        <p:nvSpPr>
          <p:cNvPr id="3" name="TextBox 2">
            <a:extLst>
              <a:ext uri="{FF2B5EF4-FFF2-40B4-BE49-F238E27FC236}">
                <a16:creationId xmlns:a16="http://schemas.microsoft.com/office/drawing/2014/main" id="{6637D894-633D-3E9A-8018-94988C4537C5}"/>
              </a:ext>
            </a:extLst>
          </p:cNvPr>
          <p:cNvSpPr txBox="1"/>
          <p:nvPr/>
        </p:nvSpPr>
        <p:spPr>
          <a:xfrm>
            <a:off x="581192" y="2180496"/>
            <a:ext cx="5389302" cy="2308324"/>
          </a:xfrm>
          <a:prstGeom prst="rect">
            <a:avLst/>
          </a:prstGeom>
          <a:noFill/>
        </p:spPr>
        <p:txBody>
          <a:bodyPr wrap="square">
            <a:spAutoFit/>
          </a:bodyPr>
          <a:lstStyle/>
          <a:p>
            <a:pPr>
              <a:buFont typeface="Wingdings" pitchFamily="2" charset="2"/>
              <a:buChar char="v"/>
              <a:defRPr/>
            </a:pPr>
            <a:r>
              <a:rPr lang="en-US" sz="2400" b="1" dirty="0"/>
              <a:t>PUSH Operation: </a:t>
            </a:r>
            <a:r>
              <a:rPr lang="en-US" sz="2400" dirty="0"/>
              <a:t>push function inserts an element (or new node) at the front of the list.</a:t>
            </a:r>
          </a:p>
          <a:p>
            <a:pPr>
              <a:buFont typeface="Arial" pitchFamily="34" charset="0"/>
              <a:buChar char="•"/>
              <a:defRPr/>
            </a:pPr>
            <a:r>
              <a:rPr lang="en-US" sz="2400" dirty="0"/>
              <a:t>There is no need to test whether or not stack is full (dynamic allocation of space) because there is no upper limit.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AE4D923-6D49-BE2E-ECB9-DA14E5D1A090}"/>
              </a:ext>
            </a:extLst>
          </p:cNvPr>
          <p:cNvSpPr>
            <a:spLocks noGrp="1" noChangeArrowheads="1"/>
          </p:cNvSpPr>
          <p:nvPr>
            <p:ph type="title"/>
          </p:nvPr>
        </p:nvSpPr>
        <p:spPr/>
        <p:txBody>
          <a:bodyPr/>
          <a:lstStyle/>
          <a:p>
            <a:endParaRPr lang="en-GB" altLang="en-US"/>
          </a:p>
        </p:txBody>
      </p:sp>
      <p:sp>
        <p:nvSpPr>
          <p:cNvPr id="25603" name="Content Placeholder 2">
            <a:extLst>
              <a:ext uri="{FF2B5EF4-FFF2-40B4-BE49-F238E27FC236}">
                <a16:creationId xmlns:a16="http://schemas.microsoft.com/office/drawing/2014/main" id="{0B9B5147-1D50-975C-8570-D8C0C6067C03}"/>
              </a:ext>
            </a:extLst>
          </p:cNvPr>
          <p:cNvSpPr>
            <a:spLocks noGrp="1" noChangeArrowheads="1"/>
          </p:cNvSpPr>
          <p:nvPr>
            <p:ph idx="1"/>
          </p:nvPr>
        </p:nvSpPr>
        <p:spPr>
          <a:xfrm>
            <a:off x="581193" y="1358154"/>
            <a:ext cx="4730396" cy="4500646"/>
          </a:xfrm>
        </p:spPr>
        <p:txBody>
          <a:bodyPr>
            <a:normAutofit/>
          </a:bodyPr>
          <a:lstStyle/>
          <a:p>
            <a:pPr>
              <a:buFont typeface="Wingdings" panose="05000000000000000000" pitchFamily="2" charset="2"/>
              <a:buChar char="v"/>
            </a:pPr>
            <a:r>
              <a:rPr lang="en-US" altLang="en-US" sz="2800" b="1" dirty="0"/>
              <a:t>POP Operation: </a:t>
            </a:r>
            <a:r>
              <a:rPr lang="en-US" altLang="en-US" sz="2800" dirty="0"/>
              <a:t>POP operation performs the following function.</a:t>
            </a:r>
            <a:endParaRPr lang="en-GB" altLang="en-US" sz="2800" dirty="0"/>
          </a:p>
          <a:p>
            <a:pPr lvl="1">
              <a:buFont typeface="Arial" panose="020B0604020202020204" pitchFamily="34" charset="0"/>
              <a:buChar char="•"/>
            </a:pPr>
            <a:r>
              <a:rPr lang="en-US" altLang="en-US" sz="2400" dirty="0"/>
              <a:t>If stack is empty, it prints a warning message and halts program execution.</a:t>
            </a:r>
            <a:endParaRPr lang="en-GB" altLang="en-US" sz="3200" dirty="0"/>
          </a:p>
          <a:p>
            <a:pPr lvl="1">
              <a:buFont typeface="Arial" panose="020B0604020202020204" pitchFamily="34" charset="0"/>
              <a:buChar char="•"/>
            </a:pPr>
            <a:r>
              <a:rPr lang="en-US" altLang="en-US" sz="2400" dirty="0"/>
              <a:t>Removes the element at the front of the list.</a:t>
            </a:r>
            <a:endParaRPr lang="en-GB" altLang="en-US" sz="3200" dirty="0"/>
          </a:p>
        </p:txBody>
      </p:sp>
      <p:sp>
        <p:nvSpPr>
          <p:cNvPr id="3" name="TextBox 2">
            <a:extLst>
              <a:ext uri="{FF2B5EF4-FFF2-40B4-BE49-F238E27FC236}">
                <a16:creationId xmlns:a16="http://schemas.microsoft.com/office/drawing/2014/main" id="{CF030079-F4B2-D9C1-7450-9FB17E09DB3E}"/>
              </a:ext>
            </a:extLst>
          </p:cNvPr>
          <p:cNvSpPr txBox="1"/>
          <p:nvPr/>
        </p:nvSpPr>
        <p:spPr>
          <a:xfrm>
            <a:off x="4303059" y="2136339"/>
            <a:ext cx="8404411" cy="2862322"/>
          </a:xfrm>
          <a:prstGeom prst="rect">
            <a:avLst/>
          </a:prstGeom>
          <a:noFill/>
        </p:spPr>
        <p:txBody>
          <a:bodyPr wrap="square">
            <a:spAutoFit/>
          </a:bodyPr>
          <a:lstStyle/>
          <a:p>
            <a:pPr marL="1371600" lvl="3" indent="0">
              <a:buNone/>
            </a:pPr>
            <a:r>
              <a:rPr lang="en-GB" altLang="en-US" sz="1800" dirty="0">
                <a:solidFill>
                  <a:srgbClr val="FF0000"/>
                </a:solidFill>
              </a:rPr>
              <a:t>void pop() </a:t>
            </a:r>
          </a:p>
          <a:p>
            <a:pPr marL="1371600" lvl="3" indent="0">
              <a:buNone/>
            </a:pPr>
            <a:r>
              <a:rPr lang="en-GB" altLang="en-US" sz="1800" dirty="0">
                <a:solidFill>
                  <a:srgbClr val="FF0000"/>
                </a:solidFill>
              </a:rPr>
              <a:t>{    </a:t>
            </a:r>
          </a:p>
          <a:p>
            <a:pPr marL="1371600" lvl="3" indent="0">
              <a:buNone/>
            </a:pPr>
            <a:r>
              <a:rPr lang="en-GB" altLang="en-US" sz="1800" dirty="0">
                <a:solidFill>
                  <a:srgbClr val="FF0000"/>
                </a:solidFill>
              </a:rPr>
              <a:t>	if(top==NULL)    </a:t>
            </a:r>
          </a:p>
          <a:p>
            <a:pPr marL="1371600" lvl="3" indent="0">
              <a:buNone/>
            </a:pPr>
            <a:r>
              <a:rPr lang="en-GB" altLang="en-US" sz="1800" dirty="0">
                <a:solidFill>
                  <a:srgbClr val="FF0000"/>
                </a:solidFill>
              </a:rPr>
              <a:t>		</a:t>
            </a:r>
            <a:r>
              <a:rPr lang="en-GB" altLang="en-US" sz="1800" dirty="0" err="1">
                <a:solidFill>
                  <a:srgbClr val="FF0000"/>
                </a:solidFill>
              </a:rPr>
              <a:t>cout</a:t>
            </a:r>
            <a:r>
              <a:rPr lang="en-GB" altLang="en-US" sz="1800" dirty="0">
                <a:solidFill>
                  <a:srgbClr val="FF0000"/>
                </a:solidFill>
              </a:rPr>
              <a:t> &lt;&lt;"Stack Underflow"&lt;&lt;</a:t>
            </a:r>
            <a:r>
              <a:rPr lang="en-GB" altLang="en-US" sz="1800" dirty="0" err="1">
                <a:solidFill>
                  <a:srgbClr val="FF0000"/>
                </a:solidFill>
              </a:rPr>
              <a:t>endl</a:t>
            </a:r>
            <a:r>
              <a:rPr lang="en-GB" altLang="en-US" sz="1800" dirty="0">
                <a:solidFill>
                  <a:srgbClr val="FF0000"/>
                </a:solidFill>
              </a:rPr>
              <a:t>;  </a:t>
            </a:r>
          </a:p>
          <a:p>
            <a:pPr marL="1371600" lvl="3" indent="0">
              <a:buNone/>
            </a:pPr>
            <a:r>
              <a:rPr lang="en-GB" altLang="en-US" sz="1800" dirty="0">
                <a:solidFill>
                  <a:srgbClr val="FF0000"/>
                </a:solidFill>
              </a:rPr>
              <a:t>  	else </a:t>
            </a:r>
          </a:p>
          <a:p>
            <a:pPr marL="1371600" lvl="3" indent="0">
              <a:buNone/>
            </a:pPr>
            <a:r>
              <a:rPr lang="en-GB" altLang="en-US" sz="1800" dirty="0">
                <a:solidFill>
                  <a:srgbClr val="FF0000"/>
                </a:solidFill>
              </a:rPr>
              <a:t>	{      </a:t>
            </a:r>
          </a:p>
          <a:p>
            <a:pPr marL="1371600" lvl="3" indent="0">
              <a:buNone/>
            </a:pPr>
            <a:r>
              <a:rPr lang="en-GB" altLang="en-US" sz="1800" dirty="0">
                <a:solidFill>
                  <a:srgbClr val="FF0000"/>
                </a:solidFill>
              </a:rPr>
              <a:t>		 </a:t>
            </a:r>
            <a:r>
              <a:rPr lang="en-GB" altLang="en-US" sz="1800" dirty="0" err="1">
                <a:solidFill>
                  <a:srgbClr val="FF0000"/>
                </a:solidFill>
              </a:rPr>
              <a:t>cout</a:t>
            </a:r>
            <a:r>
              <a:rPr lang="en-GB" altLang="en-US" sz="1800" dirty="0">
                <a:solidFill>
                  <a:srgbClr val="FF0000"/>
                </a:solidFill>
              </a:rPr>
              <a:t> &lt;&lt;"The popped element is "&lt;&lt; top-&gt;data &lt;&lt;</a:t>
            </a:r>
            <a:r>
              <a:rPr lang="en-GB" altLang="en-US" sz="1800" dirty="0" err="1">
                <a:solidFill>
                  <a:srgbClr val="FF0000"/>
                </a:solidFill>
              </a:rPr>
              <a:t>endl</a:t>
            </a:r>
            <a:r>
              <a:rPr lang="en-GB" altLang="en-US" sz="1800" dirty="0">
                <a:solidFill>
                  <a:srgbClr val="FF0000"/>
                </a:solidFill>
              </a:rPr>
              <a:t>;      </a:t>
            </a:r>
          </a:p>
          <a:p>
            <a:pPr marL="1371600" lvl="3" indent="0">
              <a:buNone/>
            </a:pPr>
            <a:r>
              <a:rPr lang="en-GB" altLang="en-US" sz="1800" dirty="0">
                <a:solidFill>
                  <a:srgbClr val="FF0000"/>
                </a:solidFill>
              </a:rPr>
              <a:t> 		top = top-&gt;next;   </a:t>
            </a:r>
          </a:p>
          <a:p>
            <a:pPr marL="1371600" lvl="3" indent="0">
              <a:buNone/>
            </a:pPr>
            <a:r>
              <a:rPr lang="en-GB" altLang="en-US" sz="1800" dirty="0">
                <a:solidFill>
                  <a:srgbClr val="FF0000"/>
                </a:solidFill>
              </a:rPr>
              <a:t>	 }</a:t>
            </a:r>
          </a:p>
          <a:p>
            <a:pPr marL="1371600" lvl="3" indent="0">
              <a:buNone/>
            </a:pPr>
            <a:r>
              <a:rPr lang="en-GB" altLang="en-US" sz="1800" dirty="0">
                <a:solidFill>
                  <a:srgbClr val="FF00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4.4. Application of stack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Used in a wide range of applications</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Converting infix expression to postfix and prefix expressions</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Evaluating the postfix expression</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Checking well-formed (nested) parenthesis</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Reversing a string</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Processing function calls</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Parsing (analyze the structure) of computer programs</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Simulating recursion</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In computations such as decimal to binary conversion</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In backtracking algorithms (often used in optimizations and in games)</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56406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EXPRESSION EVALUATION AND CONVERSION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most frequent application of stacks is in the evaluation of arithmetic expressions.</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An arithmetic expression is made of </a:t>
            </a:r>
            <a:r>
              <a:rPr lang="en-US" b="1" dirty="0">
                <a:latin typeface="Abyssinica SIL" panose="02000603020000020004" pitchFamily="2" charset="0"/>
                <a:ea typeface="Abyssinica SIL" panose="02000603020000020004" pitchFamily="2" charset="0"/>
                <a:cs typeface="Abyssinica SIL" panose="02000603020000020004" pitchFamily="2" charset="0"/>
              </a:rPr>
              <a:t>operands</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b="1" dirty="0">
                <a:latin typeface="Abyssinica SIL" panose="02000603020000020004" pitchFamily="2" charset="0"/>
                <a:ea typeface="Abyssinica SIL" panose="02000603020000020004" pitchFamily="2" charset="0"/>
                <a:cs typeface="Abyssinica SIL" panose="02000603020000020004" pitchFamily="2" charset="0"/>
              </a:rPr>
              <a:t>operators</a:t>
            </a:r>
            <a:r>
              <a:rPr lang="en-US" dirty="0">
                <a:latin typeface="Abyssinica SIL" panose="02000603020000020004" pitchFamily="2" charset="0"/>
                <a:ea typeface="Abyssinica SIL" panose="02000603020000020004" pitchFamily="2" charset="0"/>
                <a:cs typeface="Abyssinica SIL" panose="02000603020000020004" pitchFamily="2" charset="0"/>
              </a:rPr>
              <a:t>, and </a:t>
            </a:r>
            <a:r>
              <a:rPr lang="en-US" b="1" dirty="0">
                <a:latin typeface="Abyssinica SIL" panose="02000603020000020004" pitchFamily="2" charset="0"/>
                <a:ea typeface="Abyssinica SIL" panose="02000603020000020004" pitchFamily="2" charset="0"/>
                <a:cs typeface="Abyssinica SIL" panose="02000603020000020004" pitchFamily="2" charset="0"/>
              </a:rPr>
              <a:t>delimiters</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How to generate machine language instructions that could properly evaluate any arithmetic expression?</a:t>
            </a:r>
            <a:r>
              <a:rPr lang="en-US" i="1" dirty="0">
                <a:latin typeface="Abyssinica SIL" panose="02000603020000020004" pitchFamily="2" charset="0"/>
                <a:ea typeface="Abyssinica SIL" panose="02000603020000020004" pitchFamily="2" charset="0"/>
                <a:cs typeface="Abyssinica SIL" panose="02000603020000020004" pitchFamily="2" charset="0"/>
              </a:rPr>
              <a:t> 	X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A</a:t>
            </a:r>
            <a:r>
              <a:rPr lang="en-US" dirty="0">
                <a:latin typeface="Abyssinica SIL" panose="02000603020000020004" pitchFamily="2" charset="0"/>
                <a:ea typeface="Abyssinica SIL" panose="02000603020000020004" pitchFamily="2" charset="0"/>
                <a:cs typeface="Abyssinica SIL" panose="02000603020000020004" pitchFamily="2" charset="0"/>
              </a:rPr>
              <a:t>/</a:t>
            </a:r>
            <a:r>
              <a:rPr lang="en-US" i="1" dirty="0">
                <a:latin typeface="Abyssinica SIL" panose="02000603020000020004" pitchFamily="2" charset="0"/>
                <a:ea typeface="Abyssinica SIL" panose="02000603020000020004" pitchFamily="2" charset="0"/>
                <a:cs typeface="Abyssinica SIL" panose="02000603020000020004" pitchFamily="2" charset="0"/>
              </a:rPr>
              <a:t>B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C </a:t>
            </a:r>
            <a:r>
              <a:rPr lang="en-US" dirty="0">
                <a:latin typeface="Abyssinica SIL" panose="02000603020000020004" pitchFamily="2" charset="0"/>
                <a:ea typeface="Abyssinica SIL" panose="02000603020000020004" pitchFamily="2" charset="0"/>
                <a:cs typeface="Abyssinica SIL" panose="02000603020000020004" pitchFamily="2" charset="0"/>
              </a:rPr>
              <a:t>x </a:t>
            </a:r>
            <a:r>
              <a:rPr lang="en-US" i="1" dirty="0">
                <a:latin typeface="Abyssinica SIL" panose="02000603020000020004" pitchFamily="2" charset="0"/>
                <a:ea typeface="Abyssinica SIL" panose="02000603020000020004" pitchFamily="2" charset="0"/>
                <a:cs typeface="Abyssinica SIL" panose="02000603020000020004" pitchFamily="2" charset="0"/>
              </a:rPr>
              <a:t>D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F </a:t>
            </a:r>
            <a:r>
              <a:rPr lang="en-US" dirty="0">
                <a:latin typeface="Abyssinica SIL" panose="02000603020000020004" pitchFamily="2" charset="0"/>
                <a:ea typeface="Abyssinica SIL" panose="02000603020000020004" pitchFamily="2" charset="0"/>
                <a:cs typeface="Abyssinica SIL" panose="02000603020000020004" pitchFamily="2" charset="0"/>
              </a:rPr>
              <a:t>x </a:t>
            </a:r>
            <a:r>
              <a:rPr lang="en-US" i="1" dirty="0">
                <a:latin typeface="Abyssinica SIL" panose="02000603020000020004" pitchFamily="2" charset="0"/>
                <a:ea typeface="Abyssinica SIL" panose="02000603020000020004" pitchFamily="2" charset="0"/>
                <a:cs typeface="Abyssinica SIL" panose="02000603020000020004" pitchFamily="2" charset="0"/>
              </a:rPr>
              <a:t>G</a:t>
            </a:r>
            <a:r>
              <a:rPr lang="en-US" dirty="0">
                <a:latin typeface="Abyssinica SIL" panose="02000603020000020004" pitchFamily="2" charset="0"/>
                <a:ea typeface="Abyssinica SIL" panose="02000603020000020004" pitchFamily="2" charset="0"/>
                <a:cs typeface="Abyssinica SIL" panose="02000603020000020004" pitchFamily="2" charset="0"/>
              </a:rPr>
              <a:t>/</a:t>
            </a:r>
            <a:r>
              <a:rPr lang="en-US" i="1" dirty="0">
                <a:latin typeface="Abyssinica SIL" panose="02000603020000020004" pitchFamily="2" charset="0"/>
                <a:ea typeface="Abyssinica SIL" panose="02000603020000020004" pitchFamily="2" charset="0"/>
                <a:cs typeface="Abyssinica SIL" panose="02000603020000020004" pitchFamily="2" charset="0"/>
              </a:rPr>
              <a:t>Q</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Might have several meanings, and even if the meanings were uniquely defined, it is still difficult to generate a correct and reasonable instruction sequence.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Fortunately, with the help of stack we can solve the problem in both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elegant and simple way</a:t>
            </a:r>
            <a:r>
              <a:rPr lang="en-US" dirty="0">
                <a:latin typeface="Abyssinica SIL" panose="02000603020000020004" pitchFamily="2" charset="0"/>
                <a:ea typeface="Abyssinica SIL" panose="02000603020000020004" pitchFamily="2" charset="0"/>
                <a:cs typeface="Abyssinica SIL" panose="02000603020000020004" pitchFamily="2" charset="0"/>
              </a:rPr>
              <a:t>.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
        <p:nvSpPr>
          <p:cNvPr id="6" name="Rectangle 5"/>
          <p:cNvSpPr/>
          <p:nvPr/>
        </p:nvSpPr>
        <p:spPr>
          <a:xfrm>
            <a:off x="5841378" y="3834981"/>
            <a:ext cx="6096000" cy="369332"/>
          </a:xfrm>
          <a:prstGeom prst="rect">
            <a:avLst/>
          </a:prstGeom>
        </p:spPr>
        <p:txBody>
          <a:bodyPr>
            <a:spAutoFit/>
          </a:bodyPr>
          <a:lstStyle/>
          <a:p>
            <a:r>
              <a:rPr lang="en-US" i="1" dirty="0">
                <a:solidFill>
                  <a:srgbClr val="231F20"/>
                </a:solidFill>
              </a:rPr>
              <a:t>the order in which the operations are to be carried out?</a:t>
            </a:r>
            <a:endParaRPr lang="am-ET" i="1" dirty="0"/>
          </a:p>
        </p:txBody>
      </p:sp>
    </p:spTree>
    <p:extLst>
      <p:ext uri="{BB962C8B-B14F-4D97-AF65-F5344CB8AC3E}">
        <p14:creationId xmlns:p14="http://schemas.microsoft.com/office/powerpoint/2010/main" val="46108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Polish Notation and Expression Conversion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Polish Mathematician </a:t>
            </a:r>
            <a:r>
              <a:rPr lang="en-US" b="1" dirty="0">
                <a:latin typeface="Abyssinica SIL" panose="02000603020000020004" pitchFamily="2" charset="0"/>
                <a:ea typeface="Abyssinica SIL" panose="02000603020000020004" pitchFamily="2" charset="0"/>
                <a:cs typeface="Abyssinica SIL" panose="02000603020000020004" pitchFamily="2" charset="0"/>
              </a:rPr>
              <a:t>Jan </a:t>
            </a:r>
            <a:r>
              <a:rPr lang="en-US" b="1" dirty="0" err="1">
                <a:latin typeface="Abyssinica SIL" panose="02000603020000020004" pitchFamily="2" charset="0"/>
                <a:ea typeface="Abyssinica SIL" panose="02000603020000020004" pitchFamily="2" charset="0"/>
                <a:cs typeface="Abyssinica SIL" panose="02000603020000020004" pitchFamily="2" charset="0"/>
              </a:rPr>
              <a:t>Lukasiewicz</a:t>
            </a:r>
            <a:r>
              <a:rPr lang="en-US" b="1" dirty="0">
                <a:latin typeface="Abyssinica SIL" panose="02000603020000020004" pitchFamily="2" charset="0"/>
                <a:ea typeface="Abyssinica SIL" panose="02000603020000020004" pitchFamily="2" charset="0"/>
                <a:cs typeface="Abyssinica SIL" panose="02000603020000020004" pitchFamily="2" charset="0"/>
              </a:rPr>
              <a:t> </a:t>
            </a:r>
            <a:r>
              <a:rPr lang="en-US" dirty="0">
                <a:latin typeface="Abyssinica SIL" panose="02000603020000020004" pitchFamily="2" charset="0"/>
                <a:ea typeface="Abyssinica SIL" panose="02000603020000020004" pitchFamily="2" charset="0"/>
                <a:cs typeface="Abyssinica SIL" panose="02000603020000020004" pitchFamily="2" charset="0"/>
              </a:rPr>
              <a:t>suggested a notation called </a:t>
            </a:r>
            <a:r>
              <a:rPr lang="en-US" b="1" dirty="0">
                <a:latin typeface="Abyssinica SIL" panose="02000603020000020004" pitchFamily="2" charset="0"/>
                <a:ea typeface="Abyssinica SIL" panose="02000603020000020004" pitchFamily="2" charset="0"/>
                <a:cs typeface="Abyssinica SIL" panose="02000603020000020004" pitchFamily="2" charset="0"/>
              </a:rPr>
              <a:t>Polish notation</a:t>
            </a:r>
            <a:r>
              <a:rPr lang="en-US" dirty="0">
                <a:latin typeface="Abyssinica SIL" panose="02000603020000020004" pitchFamily="2" charset="0"/>
                <a:ea typeface="Abyssinica SIL" panose="02000603020000020004" pitchFamily="2" charset="0"/>
                <a:cs typeface="Abyssinica SIL" panose="02000603020000020004" pitchFamily="2" charset="0"/>
              </a:rPr>
              <a:t>, which gives two alternatives to represent an arithmetic expression, namely 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postfix</a:t>
            </a:r>
            <a:r>
              <a:rPr lang="en-US" dirty="0">
                <a:latin typeface="Abyssinica SIL" panose="02000603020000020004" pitchFamily="2" charset="0"/>
                <a:ea typeface="Abyssinica SIL" panose="02000603020000020004" pitchFamily="2" charset="0"/>
                <a:cs typeface="Abyssinica SIL" panose="02000603020000020004" pitchFamily="2" charset="0"/>
              </a:rPr>
              <a:t> and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prefix</a:t>
            </a:r>
            <a:r>
              <a:rPr lang="en-US" dirty="0">
                <a:latin typeface="Abyssinica SIL" panose="02000603020000020004" pitchFamily="2" charset="0"/>
                <a:ea typeface="Abyssinica SIL" panose="02000603020000020004" pitchFamily="2" charset="0"/>
                <a:cs typeface="Abyssinica SIL" panose="02000603020000020004" pitchFamily="2" charset="0"/>
              </a:rPr>
              <a:t> notations. </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fundamental property of Polish notation is that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order</a:t>
            </a:r>
            <a:r>
              <a:rPr lang="en-US" dirty="0">
                <a:latin typeface="Abyssinica SIL" panose="02000603020000020004" pitchFamily="2" charset="0"/>
                <a:ea typeface="Abyssinica SIL" panose="02000603020000020004" pitchFamily="2" charset="0"/>
                <a:cs typeface="Abyssinica SIL" panose="02000603020000020004" pitchFamily="2" charset="0"/>
              </a:rPr>
              <a:t> in which the operations are to be performed is determined by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positions of the operators and operands </a:t>
            </a:r>
            <a:r>
              <a:rPr lang="en-US" dirty="0">
                <a:latin typeface="Abyssinica SIL" panose="02000603020000020004" pitchFamily="2" charset="0"/>
                <a:ea typeface="Abyssinica SIL" panose="02000603020000020004" pitchFamily="2" charset="0"/>
                <a:cs typeface="Abyssinica SIL" panose="02000603020000020004" pitchFamily="2" charset="0"/>
              </a:rPr>
              <a:t>in the expression. </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Hence, the </a:t>
            </a:r>
            <a:r>
              <a:rPr lang="en-US" b="1" dirty="0">
                <a:latin typeface="Abyssinica SIL" panose="02000603020000020004" pitchFamily="2" charset="0"/>
                <a:ea typeface="Abyssinica SIL" panose="02000603020000020004" pitchFamily="2" charset="0"/>
                <a:cs typeface="Abyssinica SIL" panose="02000603020000020004" pitchFamily="2" charset="0"/>
              </a:rPr>
              <a:t>advantage</a:t>
            </a:r>
            <a:r>
              <a:rPr lang="en-US" dirty="0">
                <a:latin typeface="Abyssinica SIL" panose="02000603020000020004" pitchFamily="2" charset="0"/>
                <a:ea typeface="Abyssinica SIL" panose="02000603020000020004" pitchFamily="2" charset="0"/>
                <a:cs typeface="Abyssinica SIL" panose="02000603020000020004" pitchFamily="2" charset="0"/>
              </a:rPr>
              <a:t> is that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parentheses is not required </a:t>
            </a:r>
            <a:r>
              <a:rPr lang="en-US" dirty="0">
                <a:latin typeface="Abyssinica SIL" panose="02000603020000020004" pitchFamily="2" charset="0"/>
                <a:ea typeface="Abyssinica SIL" panose="02000603020000020004" pitchFamily="2" charset="0"/>
                <a:cs typeface="Abyssinica SIL" panose="02000603020000020004" pitchFamily="2" charset="0"/>
              </a:rPr>
              <a:t>while writing expressions in Polish notation.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17806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Cont.…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conventional way of writing the expression is called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infix</a:t>
            </a:r>
            <a:r>
              <a:rPr lang="en-US" dirty="0">
                <a:latin typeface="Abyssinica SIL" panose="02000603020000020004" pitchFamily="2" charset="0"/>
                <a:ea typeface="Abyssinica SIL" panose="02000603020000020004" pitchFamily="2" charset="0"/>
                <a:cs typeface="Abyssinica SIL" panose="02000603020000020004" pitchFamily="2" charset="0"/>
              </a:rPr>
              <a:t>, because the binary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operators</a:t>
            </a:r>
            <a:r>
              <a:rPr lang="en-US" dirty="0">
                <a:latin typeface="Abyssinica SIL" panose="02000603020000020004" pitchFamily="2" charset="0"/>
                <a:ea typeface="Abyssinica SIL" panose="02000603020000020004" pitchFamily="2" charset="0"/>
                <a:cs typeface="Abyssinica SIL" panose="02000603020000020004" pitchFamily="2" charset="0"/>
              </a:rPr>
              <a:t> occur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between the operands</a:t>
            </a:r>
            <a:r>
              <a:rPr lang="en-US" dirty="0">
                <a:latin typeface="Abyssinica SIL" panose="02000603020000020004" pitchFamily="2" charset="0"/>
                <a:ea typeface="Abyssinica SIL" panose="02000603020000020004" pitchFamily="2" charset="0"/>
                <a:cs typeface="Abyssinica SIL" panose="02000603020000020004" pitchFamily="2" charset="0"/>
              </a:rPr>
              <a:t>, and unary operators precede their operand.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For example, the expression ((A + B) x C)/D is an infix expression.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postfix</a:t>
            </a:r>
            <a:r>
              <a:rPr lang="en-US" dirty="0">
                <a:latin typeface="Abyssinica SIL" panose="02000603020000020004" pitchFamily="2" charset="0"/>
                <a:ea typeface="Abyssinica SIL" panose="02000603020000020004" pitchFamily="2" charset="0"/>
                <a:cs typeface="Abyssinica SIL" panose="02000603020000020004" pitchFamily="2" charset="0"/>
              </a:rPr>
              <a:t> notation,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operator</a:t>
            </a:r>
            <a:r>
              <a:rPr lang="en-US" dirty="0">
                <a:latin typeface="Abyssinica SIL" panose="02000603020000020004" pitchFamily="2" charset="0"/>
                <a:ea typeface="Abyssinica SIL" panose="02000603020000020004" pitchFamily="2" charset="0"/>
                <a:cs typeface="Abyssinica SIL" panose="02000603020000020004" pitchFamily="2" charset="0"/>
              </a:rPr>
              <a:t> is written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after its operands</a:t>
            </a:r>
            <a:r>
              <a:rPr lang="en-US" dirty="0">
                <a:latin typeface="Abyssinica SIL" panose="02000603020000020004" pitchFamily="2" charset="0"/>
                <a:ea typeface="Abyssinica SIL" panose="02000603020000020004" pitchFamily="2" charset="0"/>
                <a:cs typeface="Abyssinica SIL" panose="02000603020000020004" pitchFamily="2" charset="0"/>
              </a:rPr>
              <a:t>, whereas in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prefix</a:t>
            </a:r>
            <a:r>
              <a:rPr lang="en-US" dirty="0">
                <a:latin typeface="Abyssinica SIL" panose="02000603020000020004" pitchFamily="2" charset="0"/>
                <a:ea typeface="Abyssinica SIL" panose="02000603020000020004" pitchFamily="2" charset="0"/>
                <a:cs typeface="Abyssinica SIL" panose="02000603020000020004" pitchFamily="2" charset="0"/>
              </a:rPr>
              <a:t> notation,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the operator precedes its operands</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pic>
        <p:nvPicPr>
          <p:cNvPr id="6" name="Picture 5"/>
          <p:cNvPicPr>
            <a:picLocks noChangeAspect="1"/>
          </p:cNvPicPr>
          <p:nvPr/>
        </p:nvPicPr>
        <p:blipFill>
          <a:blip r:embed="rId2"/>
          <a:stretch>
            <a:fillRect/>
          </a:stretch>
        </p:blipFill>
        <p:spPr>
          <a:xfrm>
            <a:off x="2571085" y="4572937"/>
            <a:ext cx="8513469" cy="1743999"/>
          </a:xfrm>
          <a:prstGeom prst="rect">
            <a:avLst/>
          </a:prstGeom>
        </p:spPr>
      </p:pic>
    </p:spTree>
    <p:extLst>
      <p:ext uri="{BB962C8B-B14F-4D97-AF65-F5344CB8AC3E}">
        <p14:creationId xmlns:p14="http://schemas.microsoft.com/office/powerpoint/2010/main" val="41859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Need for Prefix and Postfix Expressions</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Evaluation of an infix expression using a computer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needs proper code generation </a:t>
            </a:r>
            <a:r>
              <a:rPr lang="en-US" dirty="0">
                <a:latin typeface="Abyssinica SIL" panose="02000603020000020004" pitchFamily="2" charset="0"/>
                <a:ea typeface="Abyssinica SIL" panose="02000603020000020004" pitchFamily="2" charset="0"/>
                <a:cs typeface="Abyssinica SIL" panose="02000603020000020004" pitchFamily="2" charset="0"/>
              </a:rPr>
              <a:t>by the compiler without any ambiguity and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is difficult</a:t>
            </a:r>
            <a:r>
              <a:rPr lang="en-US" dirty="0">
                <a:latin typeface="Abyssinica SIL" panose="02000603020000020004" pitchFamily="2" charset="0"/>
                <a:ea typeface="Abyssinica SIL" panose="02000603020000020004" pitchFamily="2" charset="0"/>
                <a:cs typeface="Abyssinica SIL" panose="02000603020000020004" pitchFamily="2" charset="0"/>
              </a:rPr>
              <a:t> because of various aspects such as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operator’s priority and associativity</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postfix and prefix expressions possess many advantages as follows:</a:t>
            </a:r>
          </a:p>
          <a:p>
            <a:pPr marL="666900" lvl="1"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need for parenthesis as in an infix expression is overcome in postfix and prefix notations.</a:t>
            </a:r>
          </a:p>
          <a:p>
            <a:pPr marL="666900" lvl="1"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priority of operators is no longer relevant.</a:t>
            </a:r>
          </a:p>
          <a:p>
            <a:pPr marL="666900" lvl="1"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order of evaluation depends on the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position of the operator but not on priority and associativity</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marL="666900" lvl="1"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expression evaluation process is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much simpler </a:t>
            </a:r>
            <a:r>
              <a:rPr lang="en-US" dirty="0">
                <a:latin typeface="Abyssinica SIL" panose="02000603020000020004" pitchFamily="2" charset="0"/>
                <a:ea typeface="Abyssinica SIL" panose="02000603020000020004" pitchFamily="2" charset="0"/>
                <a:cs typeface="Abyssinica SIL" panose="02000603020000020004" pitchFamily="2" charset="0"/>
              </a:rPr>
              <a:t>than attempting a direct evaluation from the infix notation.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54533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4.1. Stack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 stack is a list with the </a:t>
            </a:r>
            <a:r>
              <a:rPr lang="en-US" b="1" dirty="0">
                <a:latin typeface="Abyssinica SIL" panose="02000603020000020004" pitchFamily="2" charset="0"/>
                <a:ea typeface="Abyssinica SIL" panose="02000603020000020004" pitchFamily="2" charset="0"/>
                <a:cs typeface="Abyssinica SIL" panose="02000603020000020004" pitchFamily="2" charset="0"/>
              </a:rPr>
              <a:t>restriction</a:t>
            </a:r>
            <a:r>
              <a:rPr lang="en-US" dirty="0">
                <a:latin typeface="Abyssinica SIL" panose="02000603020000020004" pitchFamily="2" charset="0"/>
                <a:ea typeface="Abyssinica SIL" panose="02000603020000020004" pitchFamily="2" charset="0"/>
                <a:cs typeface="Abyssinica SIL" panose="02000603020000020004" pitchFamily="2" charset="0"/>
              </a:rPr>
              <a:t> that insertions and deletions can be performed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in only one position</a:t>
            </a:r>
            <a:r>
              <a:rPr lang="en-US" dirty="0">
                <a:latin typeface="Abyssinica SIL" panose="02000603020000020004" pitchFamily="2" charset="0"/>
                <a:ea typeface="Abyssinica SIL" panose="02000603020000020004" pitchFamily="2" charset="0"/>
                <a:cs typeface="Abyssinica SIL" panose="02000603020000020004" pitchFamily="2" charset="0"/>
              </a:rPr>
              <a:t>, namely, the end of the list, called 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top</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 stack is also an Abstract Data Type (ADT), commonly used in most programming languages.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It is named stack as it behaves like a real-world stack,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for example – a deck of cards or a pile of plates, stack of chairs etc.</a:t>
            </a:r>
          </a:p>
          <a:p>
            <a:pPr lvl="1">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lvl="1">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lvl="1">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pic>
        <p:nvPicPr>
          <p:cNvPr id="6" name="Picture 5"/>
          <p:cNvPicPr>
            <a:picLocks noChangeAspect="1"/>
          </p:cNvPicPr>
          <p:nvPr/>
        </p:nvPicPr>
        <p:blipFill rotWithShape="1">
          <a:blip r:embed="rId2"/>
          <a:srcRect l="-1312" t="14157" r="13686" b="11653"/>
          <a:stretch/>
        </p:blipFill>
        <p:spPr>
          <a:xfrm>
            <a:off x="5930537" y="4737975"/>
            <a:ext cx="2912882" cy="1978642"/>
          </a:xfrm>
          <a:prstGeom prst="rect">
            <a:avLst/>
          </a:prstGeom>
        </p:spPr>
      </p:pic>
      <p:pic>
        <p:nvPicPr>
          <p:cNvPr id="1026" name="Picture 2" descr="Image result for a pile of playing cards"/>
          <p:cNvPicPr>
            <a:picLocks noChangeAspect="1" noChangeArrowheads="1"/>
          </p:cNvPicPr>
          <p:nvPr/>
        </p:nvPicPr>
        <p:blipFill rotWithShape="1">
          <a:blip r:embed="rId3">
            <a:extLst>
              <a:ext uri="{28A0092B-C50C-407E-A947-70E740481C1C}">
                <a14:useLocalDpi xmlns:a14="http://schemas.microsoft.com/office/drawing/2010/main" val="0"/>
              </a:ext>
            </a:extLst>
          </a:blip>
          <a:srcRect t="17670" b="15718"/>
          <a:stretch/>
        </p:blipFill>
        <p:spPr bwMode="auto">
          <a:xfrm>
            <a:off x="2908218" y="5127193"/>
            <a:ext cx="2438400" cy="1624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3371" r="30686"/>
          <a:stretch/>
        </p:blipFill>
        <p:spPr>
          <a:xfrm>
            <a:off x="9539398" y="3468084"/>
            <a:ext cx="1630784" cy="3283372"/>
          </a:xfrm>
          <a:prstGeom prst="rect">
            <a:avLst/>
          </a:prstGeom>
        </p:spPr>
      </p:pic>
    </p:spTree>
    <p:extLst>
      <p:ext uri="{BB962C8B-B14F-4D97-AF65-F5344CB8AC3E}">
        <p14:creationId xmlns:p14="http://schemas.microsoft.com/office/powerpoint/2010/main" val="182702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A2: Postfix Expression Evaluation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endParaRPr lang="am-ET"/>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Picture 5"/>
          <p:cNvPicPr>
            <a:picLocks noChangeAspect="1"/>
          </p:cNvPicPr>
          <p:nvPr/>
        </p:nvPicPr>
        <p:blipFill>
          <a:blip r:embed="rId2"/>
          <a:stretch>
            <a:fillRect/>
          </a:stretch>
        </p:blipFill>
        <p:spPr>
          <a:xfrm>
            <a:off x="2776809" y="1886086"/>
            <a:ext cx="7343775" cy="4810125"/>
          </a:xfrm>
          <a:prstGeom prst="rect">
            <a:avLst/>
          </a:prstGeom>
        </p:spPr>
      </p:pic>
    </p:spTree>
    <p:extLst>
      <p:ext uri="{BB962C8B-B14F-4D97-AF65-F5344CB8AC3E}">
        <p14:creationId xmlns:p14="http://schemas.microsoft.com/office/powerpoint/2010/main" val="408241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an example postfix expression </a:t>
            </a:r>
            <a:r>
              <a:rPr lang="en-US" i="1" dirty="0">
                <a:latin typeface="Abyssinica SIL" panose="02000603020000020004" pitchFamily="2" charset="0"/>
                <a:ea typeface="Abyssinica SIL" panose="02000603020000020004" pitchFamily="2" charset="0"/>
                <a:cs typeface="Abyssinica SIL" panose="02000603020000020004" pitchFamily="2" charset="0"/>
              </a:rPr>
              <a:t>E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AB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err="1">
                <a:latin typeface="Abyssinica SIL" panose="02000603020000020004" pitchFamily="2" charset="0"/>
                <a:ea typeface="Abyssinica SIL" panose="02000603020000020004" pitchFamily="2" charset="0"/>
                <a:cs typeface="Abyssinica SIL" panose="02000603020000020004" pitchFamily="2" charset="0"/>
              </a:rPr>
              <a:t>C</a:t>
            </a:r>
            <a:r>
              <a:rPr lang="en-US" cap="none" dirty="0" err="1">
                <a:latin typeface="Abyssinica SIL" panose="02000603020000020004" pitchFamily="2" charset="0"/>
                <a:ea typeface="Abyssinica SIL" panose="02000603020000020004" pitchFamily="2" charset="0"/>
                <a:cs typeface="Abyssinica SIL" panose="02000603020000020004" pitchFamily="2" charset="0"/>
              </a:rPr>
              <a:t>x</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endParaRPr lang="am-ET" dirty="0"/>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Picture 5"/>
          <p:cNvPicPr>
            <a:picLocks noChangeAspect="1"/>
          </p:cNvPicPr>
          <p:nvPr/>
        </p:nvPicPr>
        <p:blipFill>
          <a:blip r:embed="rId2"/>
          <a:stretch>
            <a:fillRect/>
          </a:stretch>
        </p:blipFill>
        <p:spPr>
          <a:xfrm>
            <a:off x="2796540" y="1980111"/>
            <a:ext cx="6781800" cy="4648200"/>
          </a:xfrm>
          <a:prstGeom prst="rect">
            <a:avLst/>
          </a:prstGeom>
        </p:spPr>
      </p:pic>
    </p:spTree>
    <p:extLst>
      <p:ext uri="{BB962C8B-B14F-4D97-AF65-F5344CB8AC3E}">
        <p14:creationId xmlns:p14="http://schemas.microsoft.com/office/powerpoint/2010/main" val="1412312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manually converting an expression</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marL="342900" indent="-342900">
              <a:lnSpc>
                <a:spcPct val="150000"/>
              </a:lnSpc>
              <a:buFont typeface="+mj-lt"/>
              <a:buAutoNum type="arabicPeriod"/>
            </a:pPr>
            <a:r>
              <a:rPr lang="en-US" sz="2400" dirty="0">
                <a:latin typeface="Abyssinica SIL" panose="02000603020000020004" pitchFamily="2" charset="0"/>
                <a:ea typeface="Abyssinica SIL" panose="02000603020000020004" pitchFamily="2" charset="0"/>
                <a:cs typeface="Abyssinica SIL" panose="02000603020000020004" pitchFamily="2" charset="0"/>
              </a:rPr>
              <a:t>Initially, </a:t>
            </a:r>
            <a:r>
              <a:rPr lang="en-US" sz="2400"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fully parenthesize </a:t>
            </a:r>
            <a:r>
              <a:rPr lang="en-US" sz="2400" dirty="0">
                <a:latin typeface="Abyssinica SIL" panose="02000603020000020004" pitchFamily="2" charset="0"/>
                <a:ea typeface="Abyssinica SIL" panose="02000603020000020004" pitchFamily="2" charset="0"/>
                <a:cs typeface="Abyssinica SIL" panose="02000603020000020004" pitchFamily="2" charset="0"/>
              </a:rPr>
              <a:t>the given infix expression. Use </a:t>
            </a:r>
            <a:r>
              <a:rPr lang="en-US" sz="2400"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operator precedence and associativity rules </a:t>
            </a:r>
            <a:r>
              <a:rPr lang="en-US" sz="2400" dirty="0">
                <a:latin typeface="Abyssinica SIL" panose="02000603020000020004" pitchFamily="2" charset="0"/>
                <a:ea typeface="Abyssinica SIL" panose="02000603020000020004" pitchFamily="2" charset="0"/>
                <a:cs typeface="Abyssinica SIL" panose="02000603020000020004" pitchFamily="2" charset="0"/>
              </a:rPr>
              <a:t>for the same.</a:t>
            </a:r>
          </a:p>
          <a:p>
            <a:pPr marL="342900" indent="-342900">
              <a:lnSpc>
                <a:spcPct val="150000"/>
              </a:lnSpc>
              <a:buFont typeface="+mj-lt"/>
              <a:buAutoNum type="arabicPeriod"/>
            </a:pPr>
            <a:r>
              <a:rPr lang="en-US" sz="2400" dirty="0">
                <a:latin typeface="Abyssinica SIL" panose="02000603020000020004" pitchFamily="2" charset="0"/>
                <a:ea typeface="Abyssinica SIL" panose="02000603020000020004" pitchFamily="2" charset="0"/>
                <a:cs typeface="Abyssinica SIL" panose="02000603020000020004" pitchFamily="2" charset="0"/>
              </a:rPr>
              <a:t>Now, </a:t>
            </a:r>
            <a:r>
              <a:rPr lang="en-US" sz="2400"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move all operators </a:t>
            </a:r>
            <a:r>
              <a:rPr lang="en-US" sz="2400" dirty="0">
                <a:latin typeface="Abyssinica SIL" panose="02000603020000020004" pitchFamily="2" charset="0"/>
                <a:ea typeface="Abyssinica SIL" panose="02000603020000020004" pitchFamily="2" charset="0"/>
                <a:cs typeface="Abyssinica SIL" panose="02000603020000020004" pitchFamily="2" charset="0"/>
              </a:rPr>
              <a:t>so that they replace their corresponding right/left parenthesis.</a:t>
            </a:r>
          </a:p>
          <a:p>
            <a:pPr marL="342900" indent="-342900">
              <a:lnSpc>
                <a:spcPct val="150000"/>
              </a:lnSpc>
              <a:buFont typeface="+mj-lt"/>
              <a:buAutoNum type="arabicPeriod"/>
            </a:pPr>
            <a:r>
              <a:rPr lang="en-US" sz="2400" dirty="0">
                <a:latin typeface="Abyssinica SIL" panose="02000603020000020004" pitchFamily="2" charset="0"/>
                <a:ea typeface="Abyssinica SIL" panose="02000603020000020004" pitchFamily="2" charset="0"/>
                <a:cs typeface="Abyssinica SIL" panose="02000603020000020004" pitchFamily="2" charset="0"/>
              </a:rPr>
              <a:t>Finally, </a:t>
            </a:r>
            <a:r>
              <a:rPr lang="en-US" sz="2400"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delete all parentheses</a:t>
            </a:r>
            <a:r>
              <a:rPr lang="en-US" sz="2400" dirty="0">
                <a:latin typeface="Abyssinica SIL" panose="02000603020000020004" pitchFamily="2" charset="0"/>
                <a:ea typeface="Abyssinica SIL" panose="02000603020000020004" pitchFamily="2" charset="0"/>
                <a:cs typeface="Abyssinica SIL" panose="02000603020000020004" pitchFamily="2" charset="0"/>
              </a:rPr>
              <a:t>, and we get the postfix/prefix expression.</a:t>
            </a:r>
            <a:endParaRPr lang="am-ET" sz="2400"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395673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manually converting infix to postfix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pt-BR" i="1" dirty="0">
                <a:latin typeface="Abyssinica SIL" panose="02000603020000020004" pitchFamily="2" charset="0"/>
                <a:ea typeface="Abyssinica SIL" panose="02000603020000020004" pitchFamily="2" charset="0"/>
                <a:cs typeface="Abyssinica SIL" panose="02000603020000020004" pitchFamily="2" charset="0"/>
              </a:rPr>
              <a:t>E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A</a:t>
            </a:r>
            <a:r>
              <a:rPr lang="pt-BR" dirty="0">
                <a:latin typeface="Abyssinica SIL" panose="02000603020000020004" pitchFamily="2" charset="0"/>
                <a:ea typeface="Abyssinica SIL" panose="02000603020000020004" pitchFamily="2" charset="0"/>
                <a:cs typeface="Abyssinica SIL" panose="02000603020000020004" pitchFamily="2" charset="0"/>
              </a:rPr>
              <a:t>/</a:t>
            </a:r>
            <a:r>
              <a:rPr lang="pt-BR" i="1" dirty="0">
                <a:latin typeface="Abyssinica SIL" panose="02000603020000020004" pitchFamily="2" charset="0"/>
                <a:ea typeface="Abyssinica SIL" panose="02000603020000020004" pitchFamily="2" charset="0"/>
                <a:cs typeface="Abyssinica SIL" panose="02000603020000020004" pitchFamily="2" charset="0"/>
              </a:rPr>
              <a:t>B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C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D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E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A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C</a:t>
            </a:r>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Let us fully parenthesize the same as</a:t>
            </a:r>
          </a:p>
          <a:p>
            <a:pPr lvl="1">
              <a:lnSpc>
                <a:spcPct val="150000"/>
              </a:lnSpc>
            </a:pPr>
            <a:r>
              <a:rPr lang="en-US" sz="1800" b="1" i="1" dirty="0">
                <a:latin typeface="Abyssinica SIL" panose="02000603020000020004" pitchFamily="2" charset="0"/>
                <a:ea typeface="Abyssinica SIL" panose="02000603020000020004" pitchFamily="2" charset="0"/>
                <a:cs typeface="Abyssinica SIL" panose="02000603020000020004" pitchFamily="2" charset="0"/>
              </a:rPr>
              <a:t>E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A</a:t>
            </a:r>
            <a:r>
              <a:rPr lang="en-US" sz="1800" b="1" dirty="0">
                <a:latin typeface="Abyssinica SIL" panose="02000603020000020004" pitchFamily="2" charset="0"/>
                <a:ea typeface="Abyssinica SIL" panose="02000603020000020004" pitchFamily="2" charset="0"/>
                <a:cs typeface="Abyssinica SIL" panose="02000603020000020004" pitchFamily="2" charset="0"/>
              </a:rPr>
              <a:t>/(</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B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C</a:t>
            </a:r>
            <a:r>
              <a:rPr lang="en-US" sz="1800" b="1" dirty="0">
                <a:latin typeface="Abyssinica SIL" panose="02000603020000020004" pitchFamily="2" charset="0"/>
                <a:ea typeface="Abyssinica SIL" panose="02000603020000020004" pitchFamily="2" charset="0"/>
                <a:cs typeface="Abyssinica SIL" panose="02000603020000020004" pitchFamily="2" charset="0"/>
              </a:rPr>
              <a:t>)) +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D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E</a:t>
            </a:r>
            <a:r>
              <a:rPr lang="en-US" sz="1800" b="1" dirty="0">
                <a:latin typeface="Abyssinica SIL" panose="02000603020000020004" pitchFamily="2" charset="0"/>
                <a:ea typeface="Abyssinica SIL" panose="02000603020000020004" pitchFamily="2" charset="0"/>
                <a:cs typeface="Abyssinica SIL" panose="02000603020000020004" pitchFamily="2" charset="0"/>
              </a:rPr>
              <a:t>)) -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A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C</a:t>
            </a:r>
            <a:r>
              <a:rPr lang="en-US" sz="1800" b="1" dirty="0">
                <a:latin typeface="Abyssinica SIL" panose="02000603020000020004" pitchFamily="2" charset="0"/>
                <a:ea typeface="Abyssinica SIL" panose="02000603020000020004" pitchFamily="2" charset="0"/>
                <a:cs typeface="Abyssinica SIL" panose="02000603020000020004" pitchFamily="2" charset="0"/>
              </a:rPr>
              <a:t>))</a:t>
            </a: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Let us move all operators to the corresponding right parenthesis and replace the same.</a:t>
            </a: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buFont typeface="+mj-lt"/>
              <a:buAutoNum type="arabicPeriod" startAt="3"/>
            </a:pPr>
            <a:r>
              <a:rPr lang="en-US" dirty="0">
                <a:latin typeface="Abyssinica SIL" panose="02000603020000020004" pitchFamily="2" charset="0"/>
                <a:ea typeface="Abyssinica SIL" panose="02000603020000020004" pitchFamily="2" charset="0"/>
                <a:cs typeface="Abyssinica SIL" panose="02000603020000020004" pitchFamily="2" charset="0"/>
              </a:rPr>
              <a:t>Now let us eliminate all parentheses. We get the postfix equivalent of the infix expression.</a:t>
            </a:r>
          </a:p>
          <a:p>
            <a:r>
              <a:rPr lang="en-US" i="1" dirty="0">
                <a:latin typeface="Abyssinica SIL" panose="02000603020000020004" pitchFamily="2" charset="0"/>
                <a:ea typeface="Abyssinica SIL" panose="02000603020000020004" pitchFamily="2" charset="0"/>
                <a:cs typeface="Abyssinica SIL" panose="02000603020000020004" pitchFamily="2" charset="0"/>
              </a:rPr>
              <a:t>E</a:t>
            </a:r>
            <a:r>
              <a:rPr lang="en-US" dirty="0">
                <a:latin typeface="Abyssinica SIL" panose="02000603020000020004" pitchFamily="2" charset="0"/>
                <a:ea typeface="Abyssinica SIL" panose="02000603020000020004" pitchFamily="2" charset="0"/>
                <a:cs typeface="Abyssinica SIL" panose="02000603020000020004" pitchFamily="2" charset="0"/>
              </a:rPr>
              <a:t>(postfix) = </a:t>
            </a:r>
            <a:r>
              <a:rPr lang="en-US" i="1" dirty="0">
                <a:latin typeface="Abyssinica SIL" panose="02000603020000020004" pitchFamily="2" charset="0"/>
                <a:ea typeface="Abyssinica SIL" panose="02000603020000020004" pitchFamily="2" charset="0"/>
                <a:cs typeface="Abyssinica SIL" panose="02000603020000020004" pitchFamily="2" charset="0"/>
              </a:rPr>
              <a:t>ABC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DE </a:t>
            </a:r>
            <a:r>
              <a:rPr lang="en-US" dirty="0">
                <a:latin typeface="Abyssinica SIL" panose="02000603020000020004" pitchFamily="2" charset="0"/>
                <a:ea typeface="Abyssinica SIL" panose="02000603020000020004" pitchFamily="2" charset="0"/>
                <a:cs typeface="Abyssinica SIL" panose="02000603020000020004" pitchFamily="2" charset="0"/>
              </a:rPr>
              <a:t>x+ </a:t>
            </a:r>
            <a:r>
              <a:rPr lang="en-US" i="1" dirty="0">
                <a:latin typeface="Abyssinica SIL" panose="02000603020000020004" pitchFamily="2" charset="0"/>
                <a:ea typeface="Abyssinica SIL" panose="02000603020000020004" pitchFamily="2" charset="0"/>
                <a:cs typeface="Abyssinica SIL" panose="02000603020000020004" pitchFamily="2" charset="0"/>
              </a:rPr>
              <a:t>AC </a:t>
            </a:r>
            <a:r>
              <a:rPr lang="en-US" dirty="0">
                <a:latin typeface="Abyssinica SIL" panose="02000603020000020004" pitchFamily="2" charset="0"/>
                <a:ea typeface="Abyssinica SIL" panose="02000603020000020004" pitchFamily="2" charset="0"/>
                <a:cs typeface="Abyssinica SIL" panose="02000603020000020004" pitchFamily="2" charset="0"/>
              </a:rPr>
              <a:t>x -</a:t>
            </a: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pic>
        <p:nvPicPr>
          <p:cNvPr id="6" name="Picture 5"/>
          <p:cNvPicPr>
            <a:picLocks noChangeAspect="1"/>
          </p:cNvPicPr>
          <p:nvPr/>
        </p:nvPicPr>
        <p:blipFill>
          <a:blip r:embed="rId2"/>
          <a:stretch>
            <a:fillRect/>
          </a:stretch>
        </p:blipFill>
        <p:spPr>
          <a:xfrm>
            <a:off x="1271452" y="4019647"/>
            <a:ext cx="3796898" cy="1111024"/>
          </a:xfrm>
          <a:prstGeom prst="rect">
            <a:avLst/>
          </a:prstGeom>
        </p:spPr>
      </p:pic>
    </p:spTree>
    <p:extLst>
      <p:ext uri="{BB962C8B-B14F-4D97-AF65-F5344CB8AC3E}">
        <p14:creationId xmlns:p14="http://schemas.microsoft.com/office/powerpoint/2010/main" val="215030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manually converting infix to prefix</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fontScale="92500" lnSpcReduction="20000"/>
          </a:bodyPr>
          <a:lstStyle/>
          <a:p>
            <a:pPr>
              <a:lnSpc>
                <a:spcPct val="150000"/>
              </a:lnSpc>
            </a:pPr>
            <a:r>
              <a:rPr lang="pt-BR" i="1" dirty="0">
                <a:latin typeface="Abyssinica SIL" panose="02000603020000020004" pitchFamily="2" charset="0"/>
                <a:ea typeface="Abyssinica SIL" panose="02000603020000020004" pitchFamily="2" charset="0"/>
                <a:cs typeface="Abyssinica SIL" panose="02000603020000020004" pitchFamily="2" charset="0"/>
              </a:rPr>
              <a:t>E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A</a:t>
            </a:r>
            <a:r>
              <a:rPr lang="pt-BR" dirty="0">
                <a:latin typeface="Abyssinica SIL" panose="02000603020000020004" pitchFamily="2" charset="0"/>
                <a:ea typeface="Abyssinica SIL" panose="02000603020000020004" pitchFamily="2" charset="0"/>
                <a:cs typeface="Abyssinica SIL" panose="02000603020000020004" pitchFamily="2" charset="0"/>
              </a:rPr>
              <a:t>/</a:t>
            </a:r>
            <a:r>
              <a:rPr lang="pt-BR" i="1" dirty="0">
                <a:latin typeface="Abyssinica SIL" panose="02000603020000020004" pitchFamily="2" charset="0"/>
                <a:ea typeface="Abyssinica SIL" panose="02000603020000020004" pitchFamily="2" charset="0"/>
                <a:cs typeface="Abyssinica SIL" panose="02000603020000020004" pitchFamily="2" charset="0"/>
              </a:rPr>
              <a:t>B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C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D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E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A </a:t>
            </a:r>
            <a:r>
              <a:rPr lang="pt-BR" dirty="0">
                <a:latin typeface="Abyssinica SIL" panose="02000603020000020004" pitchFamily="2" charset="0"/>
                <a:ea typeface="Abyssinica SIL" panose="02000603020000020004" pitchFamily="2" charset="0"/>
                <a:cs typeface="Abyssinica SIL" panose="02000603020000020004" pitchFamily="2" charset="0"/>
              </a:rPr>
              <a:t>\ </a:t>
            </a:r>
            <a:r>
              <a:rPr lang="pt-BR" i="1" dirty="0">
                <a:latin typeface="Abyssinica SIL" panose="02000603020000020004" pitchFamily="2" charset="0"/>
                <a:ea typeface="Abyssinica SIL" panose="02000603020000020004" pitchFamily="2" charset="0"/>
                <a:cs typeface="Abyssinica SIL" panose="02000603020000020004" pitchFamily="2" charset="0"/>
              </a:rPr>
              <a:t>C</a:t>
            </a:r>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Let us fully parenthesize the same as</a:t>
            </a:r>
          </a:p>
          <a:p>
            <a:pPr lvl="1">
              <a:lnSpc>
                <a:spcPct val="150000"/>
              </a:lnSpc>
            </a:pPr>
            <a:r>
              <a:rPr lang="en-US" sz="1800" b="1" i="1" dirty="0">
                <a:latin typeface="Abyssinica SIL" panose="02000603020000020004" pitchFamily="2" charset="0"/>
                <a:ea typeface="Abyssinica SIL" panose="02000603020000020004" pitchFamily="2" charset="0"/>
                <a:cs typeface="Abyssinica SIL" panose="02000603020000020004" pitchFamily="2" charset="0"/>
              </a:rPr>
              <a:t>E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A</a:t>
            </a:r>
            <a:r>
              <a:rPr lang="en-US" sz="1800" b="1" dirty="0">
                <a:latin typeface="Abyssinica SIL" panose="02000603020000020004" pitchFamily="2" charset="0"/>
                <a:ea typeface="Abyssinica SIL" panose="02000603020000020004" pitchFamily="2" charset="0"/>
                <a:cs typeface="Abyssinica SIL" panose="02000603020000020004" pitchFamily="2" charset="0"/>
              </a:rPr>
              <a:t>/(</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B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C</a:t>
            </a:r>
            <a:r>
              <a:rPr lang="en-US" sz="1800" b="1" dirty="0">
                <a:latin typeface="Abyssinica SIL" panose="02000603020000020004" pitchFamily="2" charset="0"/>
                <a:ea typeface="Abyssinica SIL" panose="02000603020000020004" pitchFamily="2" charset="0"/>
                <a:cs typeface="Abyssinica SIL" panose="02000603020000020004" pitchFamily="2" charset="0"/>
              </a:rPr>
              <a:t>)) +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D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E</a:t>
            </a:r>
            <a:r>
              <a:rPr lang="en-US" sz="1800" b="1" dirty="0">
                <a:latin typeface="Abyssinica SIL" panose="02000603020000020004" pitchFamily="2" charset="0"/>
                <a:ea typeface="Abyssinica SIL" panose="02000603020000020004" pitchFamily="2" charset="0"/>
                <a:cs typeface="Abyssinica SIL" panose="02000603020000020004" pitchFamily="2" charset="0"/>
              </a:rPr>
              <a:t>)) -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A </a:t>
            </a:r>
            <a:r>
              <a:rPr lang="en-US" sz="1800" b="1" dirty="0">
                <a:latin typeface="Abyssinica SIL" panose="02000603020000020004" pitchFamily="2" charset="0"/>
                <a:ea typeface="Abyssinica SIL" panose="02000603020000020004" pitchFamily="2" charset="0"/>
                <a:cs typeface="Abyssinica SIL" panose="02000603020000020004" pitchFamily="2" charset="0"/>
              </a:rPr>
              <a:t>\ </a:t>
            </a:r>
            <a:r>
              <a:rPr lang="en-US" sz="1800" b="1" i="1" dirty="0">
                <a:latin typeface="Abyssinica SIL" panose="02000603020000020004" pitchFamily="2" charset="0"/>
                <a:ea typeface="Abyssinica SIL" panose="02000603020000020004" pitchFamily="2" charset="0"/>
                <a:cs typeface="Abyssinica SIL" panose="02000603020000020004" pitchFamily="2" charset="0"/>
              </a:rPr>
              <a:t>C</a:t>
            </a:r>
            <a:r>
              <a:rPr lang="en-US" sz="1800" b="1" dirty="0">
                <a:latin typeface="Abyssinica SIL" panose="02000603020000020004" pitchFamily="2" charset="0"/>
                <a:ea typeface="Abyssinica SIL" panose="02000603020000020004" pitchFamily="2" charset="0"/>
                <a:cs typeface="Abyssinica SIL" panose="02000603020000020004" pitchFamily="2" charset="0"/>
              </a:rPr>
              <a:t>))</a:t>
            </a: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Let us move all operators to the corresponding right parenthesis and replace the same.</a:t>
            </a:r>
          </a:p>
          <a:p>
            <a:pPr marL="342900" indent="-342900">
              <a:lnSpc>
                <a:spcPct val="150000"/>
              </a:lnSpc>
              <a:buFont typeface="+mj-lt"/>
              <a:buAutoNum type="arabicPeriod"/>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Now let us eliminate all parentheses. We get the prefix equivalent of the infix expression.</a:t>
            </a:r>
          </a:p>
          <a:p>
            <a:r>
              <a:rPr lang="pt-BR" i="1" dirty="0">
                <a:latin typeface="Abyssinica SIL" panose="02000603020000020004" pitchFamily="2" charset="0"/>
                <a:ea typeface="Abyssinica SIL" panose="02000603020000020004" pitchFamily="2" charset="0"/>
                <a:cs typeface="Abyssinica SIL" panose="02000603020000020004" pitchFamily="2" charset="0"/>
              </a:rPr>
              <a:t>E(prefix) = - +/ A ^ BC x DE x AC</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pic>
        <p:nvPicPr>
          <p:cNvPr id="7" name="Picture 6"/>
          <p:cNvPicPr>
            <a:picLocks noChangeAspect="1"/>
          </p:cNvPicPr>
          <p:nvPr/>
        </p:nvPicPr>
        <p:blipFill>
          <a:blip r:embed="rId2"/>
          <a:stretch>
            <a:fillRect/>
          </a:stretch>
        </p:blipFill>
        <p:spPr>
          <a:xfrm>
            <a:off x="1286283" y="4019647"/>
            <a:ext cx="4079808" cy="922973"/>
          </a:xfrm>
          <a:prstGeom prst="rect">
            <a:avLst/>
          </a:prstGeom>
        </p:spPr>
      </p:pic>
    </p:spTree>
    <p:extLst>
      <p:ext uri="{BB962C8B-B14F-4D97-AF65-F5344CB8AC3E}">
        <p14:creationId xmlns:p14="http://schemas.microsoft.com/office/powerpoint/2010/main" val="308369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algorithm to convert an infix to a postfix (also to prefix)</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order of the operand remains the same in the infix and the postfix notations.(</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from</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observation</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sequence of operands,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output postfix = input infix</a:t>
            </a:r>
            <a:r>
              <a:rPr lang="en-US" dirty="0">
                <a:latin typeface="Abyssinica SIL" panose="02000603020000020004" pitchFamily="2" charset="0"/>
                <a:ea typeface="Abyssinica SIL" panose="02000603020000020004" pitchFamily="2" charset="0"/>
                <a:cs typeface="Abyssinica SIL" panose="02000603020000020004" pitchFamily="2" charset="0"/>
              </a:rPr>
              <a:t> expression.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Hence, the </a:t>
            </a:r>
            <a:r>
              <a:rPr lang="en-US" u="sng"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operands from the infix expression can be immediately sent to the output as they occur</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To handle the operators, the </a:t>
            </a:r>
            <a:r>
              <a:rPr lang="en-US" u="sng"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operands are stored in the stack </a:t>
            </a:r>
            <a:r>
              <a:rPr lang="en-US" dirty="0">
                <a:latin typeface="Abyssinica SIL" panose="02000603020000020004" pitchFamily="2" charset="0"/>
                <a:ea typeface="Abyssinica SIL" panose="02000603020000020004" pitchFamily="2" charset="0"/>
                <a:cs typeface="Abyssinica SIL" panose="02000603020000020004" pitchFamily="2" charset="0"/>
              </a:rPr>
              <a:t>until the right moment and they are unstacked (removed from the stack); they are then passed to the output.</a:t>
            </a:r>
          </a:p>
          <a:p>
            <a:pPr>
              <a:lnSpc>
                <a:spcPct val="150000"/>
              </a:lnSpc>
            </a:pP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Try 1</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If in stack operator priority is greater than the incoming operator, pop the operator otherwise push it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964941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D4F5302-8C78-9D3A-E24E-F1866354BB22}"/>
              </a:ext>
            </a:extLst>
          </p:cNvPr>
          <p:cNvSpPr>
            <a:spLocks noGrp="1" noChangeArrowheads="1"/>
          </p:cNvSpPr>
          <p:nvPr>
            <p:ph type="title"/>
          </p:nvPr>
        </p:nvSpPr>
        <p:spPr/>
        <p:txBody>
          <a:bodyPr/>
          <a:lstStyle/>
          <a:p>
            <a:r>
              <a:rPr lang="en-US" altLang="en-US" b="1"/>
              <a:t>Infix to Postfix Conversion</a:t>
            </a:r>
            <a:endParaRPr lang="en-GB" altLang="en-US"/>
          </a:p>
        </p:txBody>
      </p:sp>
      <p:sp>
        <p:nvSpPr>
          <p:cNvPr id="16387" name="Content Placeholder 4">
            <a:extLst>
              <a:ext uri="{FF2B5EF4-FFF2-40B4-BE49-F238E27FC236}">
                <a16:creationId xmlns:a16="http://schemas.microsoft.com/office/drawing/2014/main" id="{A010A52F-6331-B3A7-43E8-73ABF7474892}"/>
              </a:ext>
            </a:extLst>
          </p:cNvPr>
          <p:cNvSpPr>
            <a:spLocks noGrp="1" noChangeArrowheads="1"/>
          </p:cNvSpPr>
          <p:nvPr>
            <p:ph idx="1"/>
          </p:nvPr>
        </p:nvSpPr>
        <p:spPr>
          <a:xfrm>
            <a:off x="764072" y="1880050"/>
            <a:ext cx="11029615" cy="5108578"/>
          </a:xfrm>
        </p:spPr>
        <p:txBody>
          <a:bodyPr>
            <a:normAutofit fontScale="92500" lnSpcReduction="10000"/>
          </a:bodyPr>
          <a:lstStyle/>
          <a:p>
            <a:pPr marL="0" indent="0">
              <a:buNone/>
            </a:pPr>
            <a:r>
              <a:rPr lang="en-US" altLang="en-US" sz="1600" dirty="0">
                <a:solidFill>
                  <a:srgbClr val="FF0000"/>
                </a:solidFill>
              </a:rPr>
              <a:t>The following is a simple algorithm to convert infix expression to postfix: </a:t>
            </a:r>
            <a:endParaRPr lang="en-GB" altLang="en-US" sz="1600" dirty="0">
              <a:solidFill>
                <a:srgbClr val="FF0000"/>
              </a:solidFill>
            </a:endParaRPr>
          </a:p>
          <a:p>
            <a:pPr marL="0" indent="0">
              <a:buNone/>
            </a:pPr>
            <a:r>
              <a:rPr lang="en-US" altLang="en-US" sz="1500" i="1" dirty="0"/>
              <a:t>Scans characters in given expression from left to right.</a:t>
            </a:r>
            <a:endParaRPr lang="en-GB" altLang="en-US" sz="1500" dirty="0"/>
          </a:p>
          <a:p>
            <a:pPr marL="0" indent="0">
              <a:buNone/>
            </a:pPr>
            <a:r>
              <a:rPr lang="en-US" altLang="en-US" sz="1500" i="1" dirty="0"/>
              <a:t>If character is an operand</a:t>
            </a:r>
            <a:endParaRPr lang="en-GB" altLang="en-US" sz="1500" dirty="0"/>
          </a:p>
          <a:p>
            <a:pPr marL="400050" lvl="1" indent="0">
              <a:buNone/>
            </a:pPr>
            <a:r>
              <a:rPr lang="en-US" altLang="en-US" sz="1500" i="1" dirty="0"/>
              <a:t>Immediately place onto the output</a:t>
            </a:r>
            <a:endParaRPr lang="en-GB" altLang="en-US" sz="1500" dirty="0"/>
          </a:p>
          <a:p>
            <a:pPr marL="0" indent="0">
              <a:buNone/>
            </a:pPr>
            <a:r>
              <a:rPr lang="en-US" altLang="en-US" sz="1500" i="1" dirty="0"/>
              <a:t>If character is an operator </a:t>
            </a:r>
            <a:endParaRPr lang="en-GB" altLang="en-US" sz="1500" dirty="0"/>
          </a:p>
          <a:p>
            <a:pPr marL="400050" lvl="1" indent="0">
              <a:buNone/>
            </a:pPr>
            <a:r>
              <a:rPr lang="en-US" altLang="en-US" sz="1500" i="1" dirty="0"/>
              <a:t>If top operator has lower priority or left parentheses </a:t>
            </a:r>
            <a:endParaRPr lang="en-GB" altLang="en-US" sz="1500" dirty="0"/>
          </a:p>
          <a:p>
            <a:pPr marL="0" indent="0">
              <a:buNone/>
            </a:pPr>
            <a:r>
              <a:rPr lang="en-US" altLang="en-US" sz="1500" i="1" dirty="0"/>
              <a:t>	Push operator onto stack</a:t>
            </a:r>
            <a:endParaRPr lang="en-GB" altLang="en-US" sz="1500" dirty="0"/>
          </a:p>
          <a:p>
            <a:pPr marL="400050" lvl="1" indent="0">
              <a:buNone/>
            </a:pPr>
            <a:r>
              <a:rPr lang="en-US" altLang="en-US" sz="1500" i="1" dirty="0"/>
              <a:t>Otherwise </a:t>
            </a:r>
            <a:endParaRPr lang="en-GB" altLang="en-US" sz="1500" dirty="0"/>
          </a:p>
          <a:p>
            <a:pPr marL="800100" lvl="2" indent="0">
              <a:buNone/>
            </a:pPr>
            <a:r>
              <a:rPr lang="en-US" altLang="en-US" sz="1500" i="1" dirty="0"/>
              <a:t>Pop operator from the stack and place onto the output until find an entry of lower priority or until we find left parentheses </a:t>
            </a:r>
            <a:endParaRPr lang="en-GB" altLang="en-US" sz="1500" dirty="0"/>
          </a:p>
          <a:p>
            <a:pPr marL="0" indent="0">
              <a:buNone/>
            </a:pPr>
            <a:r>
              <a:rPr lang="en-US" altLang="en-US" sz="1500" i="1" dirty="0"/>
              <a:t>If character is parenthesis </a:t>
            </a:r>
            <a:endParaRPr lang="en-GB" altLang="en-US" sz="1500" dirty="0"/>
          </a:p>
          <a:p>
            <a:pPr marL="400050" lvl="1" indent="0">
              <a:buNone/>
            </a:pPr>
            <a:r>
              <a:rPr lang="en-US" altLang="en-US" sz="1500" i="1" dirty="0"/>
              <a:t>If it is right parentheses </a:t>
            </a:r>
            <a:endParaRPr lang="en-GB" altLang="en-US" sz="1500" dirty="0"/>
          </a:p>
          <a:p>
            <a:pPr marL="800100" lvl="2" indent="0">
              <a:buNone/>
            </a:pPr>
            <a:r>
              <a:rPr lang="en-US" altLang="en-US" sz="1500" i="1" dirty="0"/>
              <a:t>Pop entries from the stack and place onto the output until find left parentheses, pop the left parentheses too but do not place onto the output</a:t>
            </a:r>
            <a:endParaRPr lang="en-GB" altLang="en-US" sz="1500" dirty="0"/>
          </a:p>
          <a:p>
            <a:pPr marL="400050" lvl="1" indent="0">
              <a:buNone/>
            </a:pPr>
            <a:r>
              <a:rPr lang="en-US" altLang="en-US" sz="1500" i="1" dirty="0"/>
              <a:t>Otherwise </a:t>
            </a:r>
            <a:endParaRPr lang="en-GB" altLang="en-US" sz="1500" dirty="0"/>
          </a:p>
          <a:p>
            <a:pPr marL="400050" lvl="1" indent="0">
              <a:buNone/>
            </a:pPr>
            <a:r>
              <a:rPr lang="en-US" altLang="en-US" sz="1500" i="1" dirty="0"/>
              <a:t>      Push the left parenthesis onto stack </a:t>
            </a:r>
            <a:endParaRPr lang="en-GB" altLang="en-US" sz="1500" dirty="0"/>
          </a:p>
          <a:p>
            <a:pPr marL="0" indent="0">
              <a:buNone/>
            </a:pPr>
            <a:r>
              <a:rPr lang="en-US" altLang="en-US" sz="1500" i="1" dirty="0"/>
              <a:t>If no character (reach end of the expression)</a:t>
            </a:r>
            <a:endParaRPr lang="en-GB" altLang="en-US" sz="1500" dirty="0"/>
          </a:p>
          <a:p>
            <a:pPr marL="400050" lvl="1" indent="0">
              <a:buNone/>
            </a:pPr>
            <a:r>
              <a:rPr lang="en-US" altLang="en-US" sz="1500" i="1" dirty="0"/>
              <a:t>Pop entries from the stack and place onto the output until the stack is empty </a:t>
            </a:r>
            <a:endParaRPr lang="en-GB" altLang="en-US" sz="1500" dirty="0"/>
          </a:p>
          <a:p>
            <a:pPr marL="0" indent="0">
              <a:buNone/>
            </a:pPr>
            <a:endParaRPr lang="en-GB" alt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1 (</a:t>
            </a:r>
            <a:r>
              <a:rPr lang="en-US" cap="none" dirty="0">
                <a:latin typeface="Abyssinica SIL" panose="02000603020000020004" pitchFamily="2" charset="0"/>
                <a:ea typeface="Abyssinica SIL" panose="02000603020000020004" pitchFamily="2" charset="0"/>
                <a:cs typeface="Abyssinica SIL" panose="02000603020000020004" pitchFamily="2" charset="0"/>
              </a:rPr>
              <a:t>Testing</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Let </a:t>
            </a:r>
            <a:r>
              <a:rPr lang="en-US" i="1" dirty="0">
                <a:latin typeface="Abyssinica SIL" panose="02000603020000020004" pitchFamily="2" charset="0"/>
                <a:ea typeface="Abyssinica SIL" panose="02000603020000020004" pitchFamily="2" charset="0"/>
                <a:cs typeface="Abyssinica SIL" panose="02000603020000020004" pitchFamily="2" charset="0"/>
              </a:rPr>
              <a:t>E </a:t>
            </a:r>
            <a:r>
              <a:rPr lang="en-US" dirty="0">
                <a:latin typeface="Abyssinica SIL" panose="02000603020000020004" pitchFamily="2" charset="0"/>
                <a:ea typeface="Abyssinica SIL" panose="02000603020000020004" pitchFamily="2" charset="0"/>
                <a:cs typeface="Abyssinica SIL" panose="02000603020000020004" pitchFamily="2" charset="0"/>
              </a:rPr>
              <a:t>be an infix expression as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B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x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C#</a:t>
            </a:r>
          </a:p>
          <a:p>
            <a:r>
              <a:rPr lang="en-US" dirty="0">
                <a:latin typeface="Abyssinica SIL" panose="02000603020000020004" pitchFamily="2" charset="0"/>
                <a:ea typeface="Abyssinica SIL" panose="02000603020000020004" pitchFamily="2" charset="0"/>
                <a:cs typeface="Abyssinica SIL" panose="02000603020000020004" pitchFamily="2" charset="0"/>
              </a:rPr>
              <a:t>After conversion, the expression should yield </a:t>
            </a:r>
            <a:r>
              <a:rPr lang="en-US" i="1" dirty="0" err="1">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ABC</a:t>
            </a:r>
            <a:r>
              <a:rPr lang="en-US" dirty="0" err="1">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x</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t>
            </a:r>
            <a:r>
              <a:rPr lang="en-US" dirty="0">
                <a:latin typeface="Abyssinica SIL" panose="02000603020000020004" pitchFamily="2" charset="0"/>
                <a:ea typeface="Abyssinica SIL" panose="02000603020000020004" pitchFamily="2" charset="0"/>
                <a:cs typeface="Abyssinica SIL" panose="02000603020000020004" pitchFamily="2" charset="0"/>
              </a:rPr>
              <a:t>, that is, the sequence of stacking them should be as</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37</a:t>
            </a:fld>
            <a:endParaRPr lang="en-US" dirty="0"/>
          </a:p>
        </p:txBody>
      </p:sp>
      <p:pic>
        <p:nvPicPr>
          <p:cNvPr id="6" name="Picture 5"/>
          <p:cNvPicPr>
            <a:picLocks noChangeAspect="1"/>
          </p:cNvPicPr>
          <p:nvPr/>
        </p:nvPicPr>
        <p:blipFill>
          <a:blip r:embed="rId2"/>
          <a:stretch>
            <a:fillRect/>
          </a:stretch>
        </p:blipFill>
        <p:spPr>
          <a:xfrm>
            <a:off x="2826477" y="3104486"/>
            <a:ext cx="7731823" cy="3029887"/>
          </a:xfrm>
          <a:prstGeom prst="rect">
            <a:avLst/>
          </a:prstGeom>
        </p:spPr>
      </p:pic>
      <p:sp>
        <p:nvSpPr>
          <p:cNvPr id="7" name="Rectangle 6"/>
          <p:cNvSpPr/>
          <p:nvPr/>
        </p:nvSpPr>
        <p:spPr>
          <a:xfrm>
            <a:off x="4041662" y="6117560"/>
            <a:ext cx="5301452" cy="584775"/>
          </a:xfrm>
          <a:prstGeom prst="rect">
            <a:avLst/>
          </a:prstGeom>
          <a:noFill/>
        </p:spPr>
        <p:txBody>
          <a:bodyPr wrap="non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Abyssinica SIL" panose="02000603020000020004" pitchFamily="2" charset="0"/>
                <a:ea typeface="Abyssinica SIL" panose="02000603020000020004" pitchFamily="2" charset="0"/>
                <a:cs typeface="Abyssinica SIL" panose="02000603020000020004" pitchFamily="2" charset="0"/>
              </a:rPr>
              <a:t>How to handle brackets ? </a:t>
            </a:r>
            <a:endParaRPr lang="en-US" sz="3200" b="0" cap="none" spc="0" dirty="0">
              <a:ln w="0"/>
              <a:solidFill>
                <a:srgbClr val="FF0000"/>
              </a:solidFill>
              <a:effectLst>
                <a:outerShdw blurRad="38100" dist="19050" dir="2700000" algn="tl" rotWithShape="0">
                  <a:schemeClr val="dk1">
                    <a:alpha val="40000"/>
                  </a:schemeClr>
                </a:outerShdw>
              </a:effectLst>
              <a:latin typeface="Abyssinica SIL" panose="02000603020000020004" pitchFamily="2" charset="0"/>
              <a:ea typeface="Abyssinica SIL" panose="02000603020000020004" pitchFamily="2" charset="0"/>
              <a:cs typeface="Abyssinica SIL" panose="02000603020000020004" pitchFamily="2" charset="0"/>
            </a:endParaRPr>
          </a:p>
        </p:txBody>
      </p:sp>
      <p:pic>
        <p:nvPicPr>
          <p:cNvPr id="8" name="Picture 7"/>
          <p:cNvPicPr>
            <a:picLocks noChangeAspect="1"/>
          </p:cNvPicPr>
          <p:nvPr/>
        </p:nvPicPr>
        <p:blipFill>
          <a:blip r:embed="rId3"/>
          <a:stretch>
            <a:fillRect/>
          </a:stretch>
        </p:blipFill>
        <p:spPr>
          <a:xfrm>
            <a:off x="9297131" y="6326747"/>
            <a:ext cx="1314450" cy="200025"/>
          </a:xfrm>
          <a:prstGeom prst="rect">
            <a:avLst/>
          </a:prstGeom>
        </p:spPr>
      </p:pic>
    </p:spTree>
    <p:extLst>
      <p:ext uri="{BB962C8B-B14F-4D97-AF65-F5344CB8AC3E}">
        <p14:creationId xmlns:p14="http://schemas.microsoft.com/office/powerpoint/2010/main" val="15041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2 (</a:t>
            </a:r>
            <a:r>
              <a:rPr lang="en-US" cap="none" dirty="0">
                <a:latin typeface="Abyssinica SIL" panose="02000603020000020004" pitchFamily="2" charset="0"/>
                <a:ea typeface="Abyssinica SIL" panose="02000603020000020004" pitchFamily="2" charset="0"/>
                <a:cs typeface="Abyssinica SIL" panose="02000603020000020004" pitchFamily="2" charset="0"/>
              </a:rPr>
              <a:t>Testing</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The infix expression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x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B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C</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 x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D</a:t>
            </a:r>
            <a:r>
              <a:rPr lang="en-US" dirty="0">
                <a:latin typeface="Abyssinica SIL" panose="02000603020000020004" pitchFamily="2" charset="0"/>
                <a:ea typeface="Abyssinica SIL" panose="02000603020000020004" pitchFamily="2" charset="0"/>
                <a:cs typeface="Abyssinica SIL" panose="02000603020000020004" pitchFamily="2" charset="0"/>
              </a:rPr>
              <a:t>, after conversion, should generate the postfix expression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ABC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+x </a:t>
            </a:r>
            <a:r>
              <a:rPr lang="en-US" i="1" dirty="0" err="1">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D</a:t>
            </a:r>
            <a:r>
              <a:rPr lang="en-US" dirty="0" err="1">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x</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38</a:t>
            </a:fld>
            <a:endParaRPr lang="en-US" dirty="0"/>
          </a:p>
        </p:txBody>
      </p:sp>
      <p:grpSp>
        <p:nvGrpSpPr>
          <p:cNvPr id="8" name="Group 7"/>
          <p:cNvGrpSpPr/>
          <p:nvPr/>
        </p:nvGrpSpPr>
        <p:grpSpPr>
          <a:xfrm>
            <a:off x="2993844" y="2479221"/>
            <a:ext cx="6674576" cy="4028201"/>
            <a:chOff x="1413238" y="2453095"/>
            <a:chExt cx="6674576" cy="4028201"/>
          </a:xfrm>
        </p:grpSpPr>
        <p:pic>
          <p:nvPicPr>
            <p:cNvPr id="7" name="Picture 6"/>
            <p:cNvPicPr>
              <a:picLocks noChangeAspect="1"/>
            </p:cNvPicPr>
            <p:nvPr/>
          </p:nvPicPr>
          <p:blipFill>
            <a:blip r:embed="rId2"/>
            <a:stretch>
              <a:fillRect/>
            </a:stretch>
          </p:blipFill>
          <p:spPr>
            <a:xfrm>
              <a:off x="1413238" y="4623921"/>
              <a:ext cx="6610350" cy="1857375"/>
            </a:xfrm>
            <a:prstGeom prst="rect">
              <a:avLst/>
            </a:prstGeom>
          </p:spPr>
        </p:pic>
        <p:pic>
          <p:nvPicPr>
            <p:cNvPr id="6" name="Picture 5"/>
            <p:cNvPicPr>
              <a:picLocks noChangeAspect="1"/>
            </p:cNvPicPr>
            <p:nvPr/>
          </p:nvPicPr>
          <p:blipFill>
            <a:blip r:embed="rId3"/>
            <a:stretch>
              <a:fillRect/>
            </a:stretch>
          </p:blipFill>
          <p:spPr>
            <a:xfrm>
              <a:off x="1439364" y="2453095"/>
              <a:ext cx="6648450" cy="2552700"/>
            </a:xfrm>
            <a:prstGeom prst="rect">
              <a:avLst/>
            </a:prstGeom>
          </p:spPr>
        </p:pic>
      </p:grpSp>
    </p:spTree>
    <p:extLst>
      <p:ext uri="{BB962C8B-B14F-4D97-AF65-F5344CB8AC3E}">
        <p14:creationId xmlns:p14="http://schemas.microsoft.com/office/powerpoint/2010/main" val="65092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3 (</a:t>
            </a:r>
            <a:r>
              <a:rPr lang="en-US" cap="none" dirty="0">
                <a:latin typeface="Abyssinica SIL" panose="02000603020000020004" pitchFamily="2" charset="0"/>
                <a:ea typeface="Abyssinica SIL" panose="02000603020000020004" pitchFamily="2" charset="0"/>
                <a:cs typeface="Abyssinica SIL" panose="02000603020000020004" pitchFamily="2" charset="0"/>
              </a:rPr>
              <a:t>Testing</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E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A </a:t>
            </a:r>
            <a:r>
              <a:rPr lang="en-US" dirty="0">
                <a:latin typeface="Abyssinica SIL" panose="02000603020000020004" pitchFamily="2" charset="0"/>
                <a:ea typeface="Abyssinica SIL" panose="02000603020000020004" pitchFamily="2" charset="0"/>
                <a:cs typeface="Abyssinica SIL" panose="02000603020000020004" pitchFamily="2" charset="0"/>
              </a:rPr>
              <a:t>x </a:t>
            </a:r>
            <a:r>
              <a:rPr lang="en-US" i="1" dirty="0">
                <a:latin typeface="Abyssinica SIL" panose="02000603020000020004" pitchFamily="2" charset="0"/>
                <a:ea typeface="Abyssinica SIL" panose="02000603020000020004" pitchFamily="2" charset="0"/>
                <a:cs typeface="Abyssinica SIL" panose="02000603020000020004" pitchFamily="2" charset="0"/>
              </a:rPr>
              <a:t>B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C</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39</a:t>
            </a:fld>
            <a:endParaRPr lang="en-US" dirty="0"/>
          </a:p>
        </p:txBody>
      </p:sp>
      <p:pic>
        <p:nvPicPr>
          <p:cNvPr id="6" name="Picture 5"/>
          <p:cNvPicPr>
            <a:picLocks noChangeAspect="1"/>
          </p:cNvPicPr>
          <p:nvPr/>
        </p:nvPicPr>
        <p:blipFill>
          <a:blip r:embed="rId2"/>
          <a:stretch>
            <a:fillRect/>
          </a:stretch>
        </p:blipFill>
        <p:spPr>
          <a:xfrm>
            <a:off x="1545907" y="2573383"/>
            <a:ext cx="8594483" cy="3176995"/>
          </a:xfrm>
          <a:prstGeom prst="rect">
            <a:avLst/>
          </a:prstGeom>
        </p:spPr>
      </p:pic>
    </p:spTree>
    <p:extLst>
      <p:ext uri="{BB962C8B-B14F-4D97-AF65-F5344CB8AC3E}">
        <p14:creationId xmlns:p14="http://schemas.microsoft.com/office/powerpoint/2010/main" val="56692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Stack ADT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a:xfrm>
            <a:off x="581192" y="1936866"/>
            <a:ext cx="11029615" cy="3921934"/>
          </a:xfrm>
        </p:spPr>
        <p:txBody>
          <a:bodyPr>
            <a:normAutofit fontScale="92500" lnSpcReduction="10000"/>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Stack ADT allows all data operations at one end only. </a:t>
            </a:r>
          </a:p>
          <a:p>
            <a:pPr lvl="1">
              <a:lnSpc>
                <a:spcPct val="150000"/>
              </a:lnSpc>
            </a:pPr>
            <a:r>
              <a:rPr lang="en-US" sz="1800" dirty="0">
                <a:latin typeface="Abyssinica SIL" panose="02000603020000020004" pitchFamily="2" charset="0"/>
                <a:ea typeface="Abyssinica SIL" panose="02000603020000020004" pitchFamily="2" charset="0"/>
                <a:cs typeface="Abyssinica SIL" panose="02000603020000020004" pitchFamily="2" charset="0"/>
              </a:rPr>
              <a:t>At any given time, we can only access the top element of a stack.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Each stack ADT has a data member, commonly named as </a:t>
            </a:r>
            <a:r>
              <a:rPr lang="en-US" b="1" dirty="0">
                <a:latin typeface="Abyssinica SIL" panose="02000603020000020004" pitchFamily="2" charset="0"/>
                <a:ea typeface="Abyssinica SIL" panose="02000603020000020004" pitchFamily="2" charset="0"/>
                <a:cs typeface="Abyssinica SIL" panose="02000603020000020004" pitchFamily="2" charset="0"/>
              </a:rPr>
              <a:t>top</a:t>
            </a:r>
            <a:r>
              <a:rPr lang="en-US" dirty="0">
                <a:latin typeface="Abyssinica SIL" panose="02000603020000020004" pitchFamily="2" charset="0"/>
                <a:ea typeface="Abyssinica SIL" panose="02000603020000020004" pitchFamily="2" charset="0"/>
                <a:cs typeface="Abyssinica SIL" panose="02000603020000020004" pitchFamily="2" charset="0"/>
              </a:rPr>
              <a:t>, which points to the topmost element in the stack.</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fundamental operations on a stack are </a:t>
            </a:r>
          </a:p>
          <a:p>
            <a:pPr lvl="1">
              <a:lnSpc>
                <a:spcPct val="150000"/>
              </a:lnSpc>
            </a:pPr>
            <a:r>
              <a:rPr lang="en-US" sz="1800" b="1" dirty="0">
                <a:latin typeface="Abyssinica SIL" panose="02000603020000020004" pitchFamily="2" charset="0"/>
                <a:ea typeface="Abyssinica SIL" panose="02000603020000020004" pitchFamily="2" charset="0"/>
                <a:cs typeface="Abyssinica SIL" panose="02000603020000020004" pitchFamily="2" charset="0"/>
              </a:rPr>
              <a:t>push</a:t>
            </a:r>
            <a:r>
              <a:rPr lang="en-US" sz="1800" dirty="0">
                <a:latin typeface="Abyssinica SIL" panose="02000603020000020004" pitchFamily="2" charset="0"/>
                <a:ea typeface="Abyssinica SIL" panose="02000603020000020004" pitchFamily="2" charset="0"/>
                <a:cs typeface="Abyssinica SIL" panose="02000603020000020004" pitchFamily="2" charset="0"/>
              </a:rPr>
              <a:t>, which is equivalent to an insert, and </a:t>
            </a:r>
          </a:p>
          <a:p>
            <a:pPr lvl="1">
              <a:lnSpc>
                <a:spcPct val="150000"/>
              </a:lnSpc>
            </a:pPr>
            <a:r>
              <a:rPr lang="en-US" sz="1800" b="1" dirty="0">
                <a:latin typeface="Abyssinica SIL" panose="02000603020000020004" pitchFamily="2" charset="0"/>
                <a:ea typeface="Abyssinica SIL" panose="02000603020000020004" pitchFamily="2" charset="0"/>
                <a:cs typeface="Abyssinica SIL" panose="02000603020000020004" pitchFamily="2" charset="0"/>
              </a:rPr>
              <a:t>pop</a:t>
            </a:r>
            <a:r>
              <a:rPr lang="en-US" sz="1800" dirty="0">
                <a:latin typeface="Abyssinica SIL" panose="02000603020000020004" pitchFamily="2" charset="0"/>
                <a:ea typeface="Abyssinica SIL" panose="02000603020000020004" pitchFamily="2" charset="0"/>
                <a:cs typeface="Abyssinica SIL" panose="02000603020000020004" pitchFamily="2" charset="0"/>
              </a:rPr>
              <a:t>, which deletes the most recently inserted element.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a stack, the element deleted from the set is the one most recently inserted: </a:t>
            </a:r>
          </a:p>
          <a:p>
            <a:pPr lvl="1">
              <a:lnSpc>
                <a:spcPct val="150000"/>
              </a:lnSpc>
            </a:pPr>
            <a:r>
              <a:rPr lang="en-US" sz="1800" dirty="0">
                <a:latin typeface="Abyssinica SIL" panose="02000603020000020004" pitchFamily="2" charset="0"/>
                <a:ea typeface="Abyssinica SIL" panose="02000603020000020004" pitchFamily="2" charset="0"/>
                <a:cs typeface="Abyssinica SIL" panose="02000603020000020004" pitchFamily="2" charset="0"/>
              </a:rPr>
              <a:t>the stack implements a last-in, first-out, or </a:t>
            </a:r>
            <a:r>
              <a:rPr lang="en-US" sz="1800"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LIFO</a:t>
            </a:r>
            <a:r>
              <a:rPr lang="en-US" sz="1800" dirty="0">
                <a:latin typeface="Abyssinica SIL" panose="02000603020000020004" pitchFamily="2" charset="0"/>
                <a:ea typeface="Abyssinica SIL" panose="02000603020000020004" pitchFamily="2" charset="0"/>
                <a:cs typeface="Abyssinica SIL" panose="02000603020000020004" pitchFamily="2" charset="0"/>
              </a:rPr>
              <a:t>, policy. </a:t>
            </a: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160251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Excersice</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Convert the following infix expressions to their equivalent postfix expression, show the sequence of push and pop operations.</a:t>
                </a:r>
              </a:p>
              <a:p>
                <a:pPr marL="342900" indent="-342900">
                  <a:buFont typeface="+mj-lt"/>
                  <a:buAutoNum type="arabicPeriod"/>
                </a:pPr>
                <a14:m>
                  <m:oMath xmlns:m="http://schemas.openxmlformats.org/officeDocument/2006/math">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rPr>
                          <m:t>𝐴</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𝐷</m:t>
                        </m:r>
                        <m:r>
                          <a:rPr lang="en-US" sz="2800" i="1">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𝐸</m:t>
                        </m:r>
                      </m:den>
                    </m:f>
                  </m:oMath>
                </a14:m>
                <a:r>
                  <a:rPr lang="en-US" sz="2800" dirty="0">
                    <a:latin typeface="Abyssinica SIL" panose="02000603020000020004" pitchFamily="2" charset="0"/>
                    <a:ea typeface="Abyssinica SIL" panose="02000603020000020004" pitchFamily="2" charset="0"/>
                    <a:cs typeface="Abyssinica SIL" panose="02000603020000020004" pitchFamily="2" charset="0"/>
                  </a:rPr>
                  <a:t>	</a:t>
                </a:r>
              </a:p>
              <a:p>
                <a:pPr marL="342900" indent="-342900">
                  <a:buFont typeface="+mj-lt"/>
                  <a:buAutoNum type="arabicPeriod"/>
                </a:pPr>
                <a14:m>
                  <m:oMath xmlns:m="http://schemas.openxmlformats.org/officeDocument/2006/math">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rPr>
                          <m:t>𝐴</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𝐵</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𝐷</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𝐸</m:t>
                        </m:r>
                      </m:den>
                    </m:f>
                  </m:oMath>
                </a14:m>
                <a:endParaRPr lang="en-US" sz="2800"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buFont typeface="+mj-lt"/>
                  <a:buAutoNum type="arabicPeriod"/>
                </a:pPr>
                <a14:m>
                  <m:oMath xmlns:m="http://schemas.openxmlformats.org/officeDocument/2006/math">
                    <m:r>
                      <a:rPr lang="en-US" sz="2800" b="0" i="1" smtClean="0">
                        <a:latin typeface="Cambria Math" panose="02040503050406030204" pitchFamily="18" charset="0"/>
                        <a:ea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𝐵</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𝐷</m:t>
                                </m:r>
                              </m:e>
                            </m:d>
                          </m:num>
                          <m:den>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𝐹</m:t>
                                </m:r>
                              </m:e>
                            </m:d>
                          </m:den>
                        </m:f>
                      </m:e>
                    </m:d>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𝐺</m:t>
                    </m:r>
                  </m:oMath>
                </a14:m>
                <a:endParaRPr lang="en-US" sz="2800" dirty="0">
                  <a:latin typeface="Abyssinica SIL" panose="02000603020000020004" pitchFamily="2" charset="0"/>
                  <a:ea typeface="Abyssinica SIL" panose="02000603020000020004" pitchFamily="2" charset="0"/>
                  <a:cs typeface="Abyssinica SIL" panose="02000603020000020004"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21"/>
                </a:stretch>
              </a:blipFill>
            </p:spPr>
            <p:txBody>
              <a:bodyPr/>
              <a:lstStyle/>
              <a:p>
                <a:r>
                  <a:rPr lang="am-ET">
                    <a:noFill/>
                  </a:rPr>
                  <a:t> </a:t>
                </a:r>
              </a:p>
            </p:txBody>
          </p:sp>
        </mc:Fallback>
      </mc:AlternateContent>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644455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Example 4 (</a:t>
            </a:r>
            <a:r>
              <a:rPr lang="en-US" cap="none" dirty="0">
                <a:latin typeface="Abyssinica SIL" panose="02000603020000020004" pitchFamily="2" charset="0"/>
                <a:ea typeface="Abyssinica SIL" panose="02000603020000020004" pitchFamily="2" charset="0"/>
                <a:cs typeface="Abyssinica SIL" panose="02000603020000020004" pitchFamily="2" charset="0"/>
              </a:rPr>
              <a:t>Testing</a:t>
            </a:r>
            <a:r>
              <a:rPr lang="en-US" dirty="0">
                <a:latin typeface="Abyssinica SIL" panose="02000603020000020004" pitchFamily="2" charset="0"/>
                <a:ea typeface="Abyssinica SIL" panose="02000603020000020004" pitchFamily="2" charset="0"/>
                <a:cs typeface="Abyssinica SIL" panose="02000603020000020004" pitchFamily="2" charset="0"/>
              </a:rPr>
              <a: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X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A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B </a:t>
            </a:r>
            <a:r>
              <a:rPr lang="en-US" dirty="0">
                <a:latin typeface="Abyssinica SIL" panose="02000603020000020004" pitchFamily="2" charset="0"/>
                <a:ea typeface="Abyssinica SIL" panose="02000603020000020004" pitchFamily="2" charset="0"/>
                <a:cs typeface="Abyssinica SIL" panose="02000603020000020004" pitchFamily="2" charset="0"/>
              </a:rPr>
              <a:t>^ </a:t>
            </a:r>
            <a:r>
              <a:rPr lang="en-US" i="1" dirty="0">
                <a:latin typeface="Abyssinica SIL" panose="02000603020000020004" pitchFamily="2" charset="0"/>
                <a:ea typeface="Abyssinica SIL" panose="02000603020000020004" pitchFamily="2" charset="0"/>
                <a:cs typeface="Abyssinica SIL" panose="02000603020000020004" pitchFamily="2" charset="0"/>
              </a:rPr>
              <a:t>C</a:t>
            </a:r>
          </a:p>
          <a:p>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pPr marL="0" indent="0">
              <a:buNone/>
            </a:pPr>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pPr marL="0" indent="0">
              <a:buNone/>
            </a:pPr>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pPr marL="0" indent="0">
              <a:buNone/>
            </a:pPr>
            <a:endParaRPr lang="en-US" i="1" dirty="0">
              <a:latin typeface="Abyssinica SIL" panose="02000603020000020004" pitchFamily="2" charset="0"/>
              <a:ea typeface="Abyssinica SIL" panose="02000603020000020004" pitchFamily="2" charset="0"/>
              <a:cs typeface="Abyssinica SIL" panose="02000603020000020004" pitchFamily="2" charset="0"/>
            </a:endParaRPr>
          </a:p>
          <a:p>
            <a:endParaRPr lang="en-US" b="1"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endParaRPr>
          </a:p>
          <a:p>
            <a:endParaRPr lang="en-US" b="1"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endParaRPr>
          </a:p>
          <a:p>
            <a:r>
              <a:rPr lang="en-US" b="1"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If we use the previous rule, do we get the correct postfix expression?</a:t>
            </a: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buNone/>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41</a:t>
            </a:fld>
            <a:endParaRPr lang="en-US" dirty="0"/>
          </a:p>
        </p:txBody>
      </p:sp>
      <p:pic>
        <p:nvPicPr>
          <p:cNvPr id="11" name="Picture 10"/>
          <p:cNvPicPr>
            <a:picLocks noChangeAspect="1"/>
          </p:cNvPicPr>
          <p:nvPr/>
        </p:nvPicPr>
        <p:blipFill>
          <a:blip r:embed="rId2"/>
          <a:stretch>
            <a:fillRect/>
          </a:stretch>
        </p:blipFill>
        <p:spPr>
          <a:xfrm>
            <a:off x="2346558" y="2714626"/>
            <a:ext cx="7197493" cy="2128836"/>
          </a:xfrm>
          <a:prstGeom prst="rect">
            <a:avLst/>
          </a:prstGeom>
        </p:spPr>
      </p:pic>
    </p:spTree>
    <p:extLst>
      <p:ext uri="{BB962C8B-B14F-4D97-AF65-F5344CB8AC3E}">
        <p14:creationId xmlns:p14="http://schemas.microsoft.com/office/powerpoint/2010/main" val="249379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Solution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a:xfrm>
            <a:off x="581192" y="1808968"/>
            <a:ext cx="11029615" cy="4142843"/>
          </a:xfrm>
        </p:spPr>
        <p:txBody>
          <a:bodyPr>
            <a:normAutofit/>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We must take into account 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associativity of operators </a:t>
            </a:r>
            <a:r>
              <a:rPr lang="en-US" dirty="0">
                <a:latin typeface="Abyssinica SIL" panose="02000603020000020004" pitchFamily="2" charset="0"/>
                <a:ea typeface="Abyssinica SIL" panose="02000603020000020004" pitchFamily="2" charset="0"/>
                <a:cs typeface="Abyssinica SIL" panose="02000603020000020004" pitchFamily="2" charset="0"/>
              </a:rPr>
              <a:t>and prepare a hierarchy scheme for the binary arithmetic operators and delimiters.</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When an operator is at 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top of the stack </a:t>
            </a:r>
            <a:r>
              <a:rPr lang="en-US" dirty="0">
                <a:latin typeface="Abyssinica SIL" panose="02000603020000020004" pitchFamily="2" charset="0"/>
                <a:ea typeface="Abyssinica SIL" panose="02000603020000020004" pitchFamily="2" charset="0"/>
                <a:cs typeface="Abyssinica SIL" panose="02000603020000020004" pitchFamily="2" charset="0"/>
              </a:rPr>
              <a:t>or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in an expression (current token)</a:t>
            </a:r>
            <a:r>
              <a:rPr lang="en-US" dirty="0">
                <a:latin typeface="Abyssinica SIL" panose="02000603020000020004" pitchFamily="2" charset="0"/>
                <a:ea typeface="Abyssinica SIL" panose="02000603020000020004" pitchFamily="2" charset="0"/>
                <a:cs typeface="Abyssinica SIL" panose="02000603020000020004" pitchFamily="2" charset="0"/>
              </a:rPr>
              <a:t>, they are to be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treated with different priorities</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Hence, each operator is to be assigned two priorities—the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incoming priority (ICP)</a:t>
            </a:r>
            <a:r>
              <a:rPr lang="en-US" dirty="0">
                <a:latin typeface="Abyssinica SIL" panose="02000603020000020004" pitchFamily="2" charset="0"/>
                <a:ea typeface="Abyssinica SIL" panose="02000603020000020004" pitchFamily="2" charset="0"/>
                <a:cs typeface="Abyssinica SIL" panose="02000603020000020004" pitchFamily="2" charset="0"/>
              </a:rPr>
              <a:t> and the </a:t>
            </a:r>
            <a:r>
              <a:rPr lang="en-US" b="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in-stack priority (ISP)</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previous examples, we observed that the lower priority operators should spend more time in the stack and the higher priority operators should be popped out earlier</a:t>
            </a:r>
            <a:r>
              <a:rPr lang="en-US" i="1" dirty="0">
                <a:latin typeface="Abyssinica SIL" panose="02000603020000020004" pitchFamily="2" charset="0"/>
                <a:ea typeface="Abyssinica SIL" panose="02000603020000020004" pitchFamily="2" charset="0"/>
                <a:cs typeface="Abyssinica SIL" panose="02000603020000020004" pitchFamily="2" charset="0"/>
              </a:rPr>
              <a: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To achieve this, we need to assign the appropriate ICPs and ISPs to the operators.</a:t>
            </a: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61618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Abyssinica SIL" panose="02000603020000020004" pitchFamily="2" charset="0"/>
                <a:ea typeface="Abyssinica SIL" panose="02000603020000020004" pitchFamily="2" charset="0"/>
                <a:cs typeface="Abyssinica SIL" panose="02000603020000020004" pitchFamily="2" charset="0"/>
              </a:rPr>
              <a:t>Points to be Taken into Consideration While Assigning ICPs &amp; ISPs:</a:t>
            </a:r>
            <a:endParaRPr lang="am-ET" cap="none"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Higher priority operators should be assigned higher values of ISP and ICP.</a:t>
            </a: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For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right associative operators</a:t>
            </a:r>
            <a:r>
              <a:rPr lang="en-US" dirty="0">
                <a:latin typeface="Abyssinica SIL" panose="02000603020000020004" pitchFamily="2" charset="0"/>
                <a:ea typeface="Abyssinica SIL" panose="02000603020000020004" pitchFamily="2" charset="0"/>
                <a:cs typeface="Abyssinica SIL" panose="02000603020000020004" pitchFamily="2" charset="0"/>
              </a:rPr>
              <a:t>, ISP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should be lower </a:t>
            </a:r>
            <a:r>
              <a:rPr lang="en-US" dirty="0">
                <a:latin typeface="Abyssinica SIL" panose="02000603020000020004" pitchFamily="2" charset="0"/>
                <a:ea typeface="Abyssinica SIL" panose="02000603020000020004" pitchFamily="2" charset="0"/>
                <a:cs typeface="Abyssinica SIL" panose="02000603020000020004" pitchFamily="2" charset="0"/>
              </a:rPr>
              <a:t>than ICP. For example, A ^ B ^ C should generate ABC^^, which means (A) ^ (B ^ C).</a:t>
            </a: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If ICP is higher than ISP, the operator should be stacked.</a:t>
            </a:r>
          </a:p>
          <a:p>
            <a:pPr marL="342900" indent="-342900">
              <a:lnSpc>
                <a:spcPct val="150000"/>
              </a:lnSpc>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ISP and ICP should be equal for </a:t>
            </a:r>
            <a:r>
              <a:rPr lang="en-US"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left associative operators</a:t>
            </a:r>
            <a:r>
              <a:rPr lang="en-US" dirty="0">
                <a:latin typeface="Abyssinica SIL" panose="02000603020000020004" pitchFamily="2" charset="0"/>
                <a:ea typeface="Abyssinica SIL" panose="02000603020000020004" pitchFamily="2" charset="0"/>
                <a:cs typeface="Abyssinica SIL" panose="02000603020000020004" pitchFamily="2" charset="0"/>
              </a:rPr>
              <a:t>.</a:t>
            </a: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lnSpc>
                <a:spcPct val="150000"/>
              </a:lnSpc>
              <a:buFont typeface="+mj-lt"/>
              <a:buAutoNum type="arabicPeriod"/>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43</a:t>
            </a:fld>
            <a:endParaRPr lang="en-US" dirty="0"/>
          </a:p>
        </p:txBody>
      </p:sp>
      <p:pic>
        <p:nvPicPr>
          <p:cNvPr id="6" name="Picture 5"/>
          <p:cNvPicPr>
            <a:picLocks noChangeAspect="1"/>
          </p:cNvPicPr>
          <p:nvPr/>
        </p:nvPicPr>
        <p:blipFill>
          <a:blip r:embed="rId2"/>
          <a:stretch>
            <a:fillRect/>
          </a:stretch>
        </p:blipFill>
        <p:spPr>
          <a:xfrm>
            <a:off x="3611199" y="4536758"/>
            <a:ext cx="6830449" cy="2321242"/>
          </a:xfrm>
          <a:prstGeom prst="rect">
            <a:avLst/>
          </a:prstGeom>
        </p:spPr>
      </p:pic>
    </p:spTree>
    <p:extLst>
      <p:ext uri="{BB962C8B-B14F-4D97-AF65-F5344CB8AC3E}">
        <p14:creationId xmlns:p14="http://schemas.microsoft.com/office/powerpoint/2010/main" val="1695735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byssinica SIL" panose="02000603020000020004" pitchFamily="2" charset="0"/>
                <a:ea typeface="Abyssinica SIL" panose="02000603020000020004" pitchFamily="2" charset="0"/>
                <a:cs typeface="Abyssinica SIL" panose="02000603020000020004" pitchFamily="2" charset="0"/>
              </a:rPr>
              <a:t>Summing up</a:t>
            </a:r>
            <a:r>
              <a:rPr lang="en-US" dirty="0">
                <a:latin typeface="Abyssinica SIL" panose="02000603020000020004" pitchFamily="2" charset="0"/>
                <a:ea typeface="Abyssinica SIL" panose="02000603020000020004" pitchFamily="2" charset="0"/>
                <a:cs typeface="Abyssinica SIL" panose="02000603020000020004" pitchFamily="2" charset="0"/>
              </a:rPr>
              <a:t>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sz="half" idx="1"/>
          </p:nvPr>
        </p:nvSpPr>
        <p:spPr/>
        <p:txBody>
          <a:bodyPr>
            <a:normAutofit fontScale="92500"/>
          </a:bodyPr>
          <a:lstStyle/>
          <a:p>
            <a:pPr marL="0"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The following are the steps involved in the evaluation of an expression.</a:t>
            </a:r>
            <a:endParaRPr lang="en-US" b="1" i="1" dirty="0">
              <a:latin typeface="Abyssinica SIL" panose="02000603020000020004" pitchFamily="2" charset="0"/>
              <a:ea typeface="Abyssinica SIL" panose="02000603020000020004" pitchFamily="2" charset="0"/>
              <a:cs typeface="Abyssinica SIL" panose="02000603020000020004" pitchFamily="2" charset="0"/>
            </a:endParaRP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Assign priorities to all operators and define associativity (left or right).</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Assign appropriate values of ICPs and ISPs accordingly. For left associative operators, assign equal ISP and ICP. For right associative operators, assign higher ICP than ISP. For example, assign a higher ICP for ‘^’.</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Scan the expression from left to right, character by character, till the end of expression.</a:t>
            </a:r>
          </a:p>
          <a:p>
            <a:pPr marL="342900"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If the character is an operand, then display the same.</a:t>
            </a:r>
          </a:p>
        </p:txBody>
      </p:sp>
      <p:sp>
        <p:nvSpPr>
          <p:cNvPr id="12" name="Content Placeholder 11"/>
          <p:cNvSpPr>
            <a:spLocks noGrp="1"/>
          </p:cNvSpPr>
          <p:nvPr>
            <p:ph sz="half" idx="2"/>
          </p:nvPr>
        </p:nvSpPr>
        <p:spPr/>
        <p:txBody>
          <a:bodyPr>
            <a:normAutofit fontScale="92500"/>
          </a:bodyPr>
          <a:lstStyle/>
          <a:p>
            <a:pPr marL="342900" indent="-342900">
              <a:buFont typeface="+mj-lt"/>
              <a:buAutoNum type="arabicPeriod" startAt="5"/>
            </a:pPr>
            <a:r>
              <a:rPr lang="en-US" dirty="0">
                <a:latin typeface="Abyssinica SIL" panose="02000603020000020004" pitchFamily="2" charset="0"/>
                <a:ea typeface="Abyssinica SIL" panose="02000603020000020004" pitchFamily="2" charset="0"/>
                <a:cs typeface="Abyssinica SIL" panose="02000603020000020004" pitchFamily="2" charset="0"/>
              </a:rPr>
              <a:t>If the character is an operator and if ICP &gt; ISP</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then push the operator</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else</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while(ICP &lt;= ISP)</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pop the operator and display it.</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end while</a:t>
            </a:r>
          </a:p>
          <a:p>
            <a:pPr marL="0"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Stack the incoming operator</a:t>
            </a:r>
          </a:p>
          <a:p>
            <a:pPr marL="342900" indent="-342900">
              <a:buFont typeface="+mj-lt"/>
              <a:buAutoNum type="arabicPeriod" startAt="6"/>
            </a:pPr>
            <a:r>
              <a:rPr lang="en-US" dirty="0">
                <a:latin typeface="Abyssinica SIL" panose="02000603020000020004" pitchFamily="2" charset="0"/>
                <a:ea typeface="Abyssinica SIL" panose="02000603020000020004" pitchFamily="2" charset="0"/>
                <a:cs typeface="Abyssinica SIL" panose="02000603020000020004" pitchFamily="2" charset="0"/>
              </a:rPr>
              <a:t>Continue till end of expression</a:t>
            </a: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44</a:t>
            </a:fld>
            <a:endParaRPr lang="en-US" dirty="0"/>
          </a:p>
        </p:txBody>
      </p:sp>
      <p:sp>
        <p:nvSpPr>
          <p:cNvPr id="13" name="Rectangle 12"/>
          <p:cNvSpPr/>
          <p:nvPr/>
        </p:nvSpPr>
        <p:spPr>
          <a:xfrm>
            <a:off x="3466012" y="5951811"/>
            <a:ext cx="6096000" cy="646331"/>
          </a:xfrm>
          <a:prstGeom prst="rect">
            <a:avLst/>
          </a:prstGeom>
        </p:spPr>
        <p:txBody>
          <a:bodyPr>
            <a:spAutoFit/>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The expression could be in one of the three forms—infix, postfix, or prefix.</a:t>
            </a:r>
            <a:endParaRPr lang="en-US" i="1" dirty="0">
              <a:latin typeface="Abyssinica SIL" panose="02000603020000020004" pitchFamily="2" charset="0"/>
              <a:ea typeface="Abyssinica SIL" panose="02000603020000020004" pitchFamily="2" charset="0"/>
              <a:cs typeface="Abyssinica SIL" panose="02000603020000020004" pitchFamily="2" charset="0"/>
            </a:endParaRPr>
          </a:p>
        </p:txBody>
      </p:sp>
    </p:spTree>
    <p:extLst>
      <p:ext uri="{BB962C8B-B14F-4D97-AF65-F5344CB8AC3E}">
        <p14:creationId xmlns:p14="http://schemas.microsoft.com/office/powerpoint/2010/main" val="1182671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Infix to Postfix Conversion 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endParaRPr lang="am-ET" dirty="0"/>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p:pic>
        <p:nvPicPr>
          <p:cNvPr id="6" name="Picture 5"/>
          <p:cNvPicPr>
            <a:picLocks noChangeAspect="1"/>
          </p:cNvPicPr>
          <p:nvPr/>
        </p:nvPicPr>
        <p:blipFill>
          <a:blip r:embed="rId2"/>
          <a:stretch>
            <a:fillRect/>
          </a:stretch>
        </p:blipFill>
        <p:spPr>
          <a:xfrm>
            <a:off x="581192" y="2007082"/>
            <a:ext cx="7387306" cy="4502002"/>
          </a:xfrm>
          <a:prstGeom prst="rect">
            <a:avLst/>
          </a:prstGeom>
        </p:spPr>
      </p:pic>
      <p:pic>
        <p:nvPicPr>
          <p:cNvPr id="8" name="Picture 7"/>
          <p:cNvPicPr>
            <a:picLocks noChangeAspect="1"/>
          </p:cNvPicPr>
          <p:nvPr/>
        </p:nvPicPr>
        <p:blipFill>
          <a:blip r:embed="rId3"/>
          <a:stretch>
            <a:fillRect/>
          </a:stretch>
        </p:blipFill>
        <p:spPr>
          <a:xfrm>
            <a:off x="1653088" y="2056671"/>
            <a:ext cx="295275" cy="247650"/>
          </a:xfrm>
          <a:prstGeom prst="rect">
            <a:avLst/>
          </a:prstGeom>
        </p:spPr>
      </p:pic>
    </p:spTree>
    <p:extLst>
      <p:ext uri="{BB962C8B-B14F-4D97-AF65-F5344CB8AC3E}">
        <p14:creationId xmlns:p14="http://schemas.microsoft.com/office/powerpoint/2010/main" val="250369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46</a:t>
            </a:fld>
            <a:endParaRPr lang="en-US" dirty="0"/>
          </a:p>
        </p:txBody>
      </p:sp>
      <p:sp>
        <p:nvSpPr>
          <p:cNvPr id="3" name="Content Placeholder 2"/>
          <p:cNvSpPr>
            <a:spLocks noGrp="1"/>
          </p:cNvSpPr>
          <p:nvPr>
            <p:ph idx="4294967295"/>
          </p:nvPr>
        </p:nvSpPr>
        <p:spPr>
          <a:xfrm>
            <a:off x="409433" y="607242"/>
            <a:ext cx="3783744" cy="3678238"/>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Convert the following infix expression to its postfix form:</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pic>
        <p:nvPicPr>
          <p:cNvPr id="6" name="Picture 5"/>
          <p:cNvPicPr>
            <a:picLocks noChangeAspect="1"/>
          </p:cNvPicPr>
          <p:nvPr/>
        </p:nvPicPr>
        <p:blipFill>
          <a:blip r:embed="rId2"/>
          <a:stretch>
            <a:fillRect/>
          </a:stretch>
        </p:blipFill>
        <p:spPr>
          <a:xfrm>
            <a:off x="651468" y="1903779"/>
            <a:ext cx="2981325" cy="390525"/>
          </a:xfrm>
          <a:prstGeom prst="rect">
            <a:avLst/>
          </a:prstGeom>
        </p:spPr>
      </p:pic>
      <p:pic>
        <p:nvPicPr>
          <p:cNvPr id="7" name="Picture 6"/>
          <p:cNvPicPr>
            <a:picLocks noChangeAspect="1"/>
          </p:cNvPicPr>
          <p:nvPr/>
        </p:nvPicPr>
        <p:blipFill>
          <a:blip r:embed="rId3"/>
          <a:stretch>
            <a:fillRect/>
          </a:stretch>
        </p:blipFill>
        <p:spPr>
          <a:xfrm>
            <a:off x="4385410" y="607242"/>
            <a:ext cx="7806590" cy="6126402"/>
          </a:xfrm>
          <a:prstGeom prst="rect">
            <a:avLst/>
          </a:prstGeom>
        </p:spPr>
      </p:pic>
      <p:pic>
        <p:nvPicPr>
          <p:cNvPr id="8" name="Picture 7"/>
          <p:cNvPicPr>
            <a:picLocks noChangeAspect="1"/>
          </p:cNvPicPr>
          <p:nvPr/>
        </p:nvPicPr>
        <p:blipFill>
          <a:blip r:embed="rId4"/>
          <a:stretch>
            <a:fillRect/>
          </a:stretch>
        </p:blipFill>
        <p:spPr>
          <a:xfrm>
            <a:off x="664990" y="1939262"/>
            <a:ext cx="3344112" cy="507099"/>
          </a:xfrm>
          <a:prstGeom prst="rect">
            <a:avLst/>
          </a:prstGeom>
        </p:spPr>
      </p:pic>
    </p:spTree>
    <p:extLst>
      <p:ext uri="{BB962C8B-B14F-4D97-AF65-F5344CB8AC3E}">
        <p14:creationId xmlns:p14="http://schemas.microsoft.com/office/powerpoint/2010/main" val="4009983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Infix to Prefix Conversion 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For converting the infix expression to a prefix expression, two stacks are needed—the operator Stack and the display Stack. The display Stack stores the prefix expression.</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47</a:t>
            </a:fld>
            <a:endParaRPr lang="en-US" dirty="0"/>
          </a:p>
        </p:txBody>
      </p:sp>
      <p:pic>
        <p:nvPicPr>
          <p:cNvPr id="6" name="Picture 5"/>
          <p:cNvPicPr>
            <a:picLocks noChangeAspect="1"/>
          </p:cNvPicPr>
          <p:nvPr/>
        </p:nvPicPr>
        <p:blipFill>
          <a:blip r:embed="rId2"/>
          <a:stretch>
            <a:fillRect/>
          </a:stretch>
        </p:blipFill>
        <p:spPr>
          <a:xfrm>
            <a:off x="581191" y="2581548"/>
            <a:ext cx="8385387" cy="4119503"/>
          </a:xfrm>
          <a:prstGeom prst="rect">
            <a:avLst/>
          </a:prstGeom>
        </p:spPr>
      </p:pic>
    </p:spTree>
    <p:extLst>
      <p:ext uri="{BB962C8B-B14F-4D97-AF65-F5344CB8AC3E}">
        <p14:creationId xmlns:p14="http://schemas.microsoft.com/office/powerpoint/2010/main" val="2501172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m-ET"/>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pic>
        <p:nvPicPr>
          <p:cNvPr id="6" name="Content Placeholder 5"/>
          <p:cNvPicPr>
            <a:picLocks noGrp="1" noChangeAspect="1"/>
          </p:cNvPicPr>
          <p:nvPr>
            <p:ph idx="1"/>
          </p:nvPr>
        </p:nvPicPr>
        <p:blipFill>
          <a:blip r:embed="rId2"/>
          <a:stretch>
            <a:fillRect/>
          </a:stretch>
        </p:blipFill>
        <p:spPr>
          <a:xfrm>
            <a:off x="436728" y="2382043"/>
            <a:ext cx="9164472" cy="4283395"/>
          </a:xfrm>
          <a:prstGeom prst="rect">
            <a:avLst/>
          </a:prstGeom>
        </p:spPr>
      </p:pic>
    </p:spTree>
    <p:extLst>
      <p:ext uri="{BB962C8B-B14F-4D97-AF65-F5344CB8AC3E}">
        <p14:creationId xmlns:p14="http://schemas.microsoft.com/office/powerpoint/2010/main" val="3963583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49</a:t>
            </a:fld>
            <a:endParaRPr lang="en-US" dirty="0"/>
          </a:p>
        </p:txBody>
      </p:sp>
      <p:sp>
        <p:nvSpPr>
          <p:cNvPr id="3" name="Content Placeholder 2"/>
          <p:cNvSpPr>
            <a:spLocks noGrp="1"/>
          </p:cNvSpPr>
          <p:nvPr>
            <p:ph idx="4294967295"/>
          </p:nvPr>
        </p:nvSpPr>
        <p:spPr>
          <a:xfrm>
            <a:off x="409433" y="607242"/>
            <a:ext cx="3630364" cy="3678238"/>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Convert the following infix expression to its prefix form:</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pic>
        <p:nvPicPr>
          <p:cNvPr id="2" name="Picture 1"/>
          <p:cNvPicPr>
            <a:picLocks noChangeAspect="1"/>
          </p:cNvPicPr>
          <p:nvPr/>
        </p:nvPicPr>
        <p:blipFill>
          <a:blip r:embed="rId2"/>
          <a:stretch>
            <a:fillRect/>
          </a:stretch>
        </p:blipFill>
        <p:spPr>
          <a:xfrm>
            <a:off x="695685" y="1939262"/>
            <a:ext cx="3344112" cy="507099"/>
          </a:xfrm>
          <a:prstGeom prst="rect">
            <a:avLst/>
          </a:prstGeom>
        </p:spPr>
      </p:pic>
      <p:pic>
        <p:nvPicPr>
          <p:cNvPr id="8" name="Picture 7"/>
          <p:cNvPicPr>
            <a:picLocks noChangeAspect="1"/>
          </p:cNvPicPr>
          <p:nvPr/>
        </p:nvPicPr>
        <p:blipFill>
          <a:blip r:embed="rId3"/>
          <a:stretch>
            <a:fillRect/>
          </a:stretch>
        </p:blipFill>
        <p:spPr>
          <a:xfrm>
            <a:off x="4039797" y="607242"/>
            <a:ext cx="8152203" cy="5833248"/>
          </a:xfrm>
          <a:prstGeom prst="rect">
            <a:avLst/>
          </a:prstGeom>
        </p:spPr>
      </p:pic>
    </p:spTree>
    <p:extLst>
      <p:ext uri="{BB962C8B-B14F-4D97-AF65-F5344CB8AC3E}">
        <p14:creationId xmlns:p14="http://schemas.microsoft.com/office/powerpoint/2010/main" val="284028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2"/>
          <a:stretch>
            <a:fillRect/>
          </a:stretch>
        </p:blipFill>
        <p:spPr>
          <a:xfrm>
            <a:off x="2297626" y="553444"/>
            <a:ext cx="7212434" cy="4968301"/>
          </a:xfrm>
          <a:prstGeom prst="rect">
            <a:avLst/>
          </a:prstGeom>
        </p:spPr>
      </p:pic>
      <p:sp>
        <p:nvSpPr>
          <p:cNvPr id="7" name="Rectangle 6"/>
          <p:cNvSpPr/>
          <p:nvPr/>
        </p:nvSpPr>
        <p:spPr>
          <a:xfrm>
            <a:off x="3239589" y="5672708"/>
            <a:ext cx="8070095" cy="923330"/>
          </a:xfrm>
          <a:prstGeom prst="rect">
            <a:avLst/>
          </a:prstGeom>
        </p:spPr>
        <p:txBody>
          <a:bodyPr wrap="square">
            <a:spAutoFit/>
          </a:bodyPr>
          <a:lstStyle/>
          <a:p>
            <a:r>
              <a:rPr lang="en-US" dirty="0">
                <a:solidFill>
                  <a:srgbClr val="000000"/>
                </a:solidFill>
                <a:latin typeface="Abyssinica SIL" panose="02000603020000020004" pitchFamily="2" charset="0"/>
                <a:ea typeface="Abyssinica SIL" panose="02000603020000020004" pitchFamily="2" charset="0"/>
                <a:cs typeface="Abyssinica SIL" panose="02000603020000020004" pitchFamily="2" charset="0"/>
              </a:rPr>
              <a:t>A stack can be implemented by means of Array, Structure, Pointer, and Linked List. Stack can either be a fixed size one or it may have a sense of dynamic resizing.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Tree>
    <p:extLst>
      <p:ext uri="{BB962C8B-B14F-4D97-AF65-F5344CB8AC3E}">
        <p14:creationId xmlns:p14="http://schemas.microsoft.com/office/powerpoint/2010/main" val="2163371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i="1" dirty="0">
                <a:latin typeface="Abyssinica SIL" panose="02000603020000020004" pitchFamily="2" charset="0"/>
                <a:ea typeface="Abyssinica SIL" panose="02000603020000020004" pitchFamily="2" charset="0"/>
                <a:cs typeface="Abyssinica SIL" panose="02000603020000020004" pitchFamily="2" charset="0"/>
              </a:rPr>
              <a:t>Postfix to Infix Conversion </a:t>
            </a:r>
            <a:r>
              <a:rPr lang="en-US" i="1" dirty="0">
                <a:latin typeface="Abyssinica SIL" panose="02000603020000020004" pitchFamily="2" charset="0"/>
                <a:ea typeface="Abyssinica SIL" panose="02000603020000020004" pitchFamily="2" charset="0"/>
                <a:cs typeface="Abyssinica SIL" panose="02000603020000020004" pitchFamily="2" charset="0"/>
              </a:rPr>
              <a:t>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lstStyle/>
          <a:p>
            <a:endParaRPr lang="am-ET"/>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50</a:t>
            </a:fld>
            <a:endParaRPr lang="en-US" dirty="0"/>
          </a:p>
        </p:txBody>
      </p:sp>
      <p:grpSp>
        <p:nvGrpSpPr>
          <p:cNvPr id="8" name="Group 7"/>
          <p:cNvGrpSpPr/>
          <p:nvPr/>
        </p:nvGrpSpPr>
        <p:grpSpPr>
          <a:xfrm>
            <a:off x="540248" y="2028706"/>
            <a:ext cx="9417239" cy="4105667"/>
            <a:chOff x="540248" y="2028706"/>
            <a:chExt cx="9417239" cy="4105667"/>
          </a:xfrm>
        </p:grpSpPr>
        <p:pic>
          <p:nvPicPr>
            <p:cNvPr id="6" name="Picture 5"/>
            <p:cNvPicPr>
              <a:picLocks noChangeAspect="1"/>
            </p:cNvPicPr>
            <p:nvPr/>
          </p:nvPicPr>
          <p:blipFill>
            <a:blip r:embed="rId2"/>
            <a:stretch>
              <a:fillRect/>
            </a:stretch>
          </p:blipFill>
          <p:spPr>
            <a:xfrm>
              <a:off x="581192" y="2028706"/>
              <a:ext cx="8553166" cy="2479008"/>
            </a:xfrm>
            <a:prstGeom prst="rect">
              <a:avLst/>
            </a:prstGeom>
          </p:spPr>
        </p:pic>
        <p:pic>
          <p:nvPicPr>
            <p:cNvPr id="7" name="Picture 6"/>
            <p:cNvPicPr>
              <a:picLocks noChangeAspect="1"/>
            </p:cNvPicPr>
            <p:nvPr/>
          </p:nvPicPr>
          <p:blipFill>
            <a:blip r:embed="rId3"/>
            <a:stretch>
              <a:fillRect/>
            </a:stretch>
          </p:blipFill>
          <p:spPr>
            <a:xfrm>
              <a:off x="540248" y="4473242"/>
              <a:ext cx="9417239" cy="1661131"/>
            </a:xfrm>
            <a:prstGeom prst="rect">
              <a:avLst/>
            </a:prstGeom>
          </p:spPr>
        </p:pic>
      </p:grpSp>
    </p:spTree>
    <p:extLst>
      <p:ext uri="{BB962C8B-B14F-4D97-AF65-F5344CB8AC3E}">
        <p14:creationId xmlns:p14="http://schemas.microsoft.com/office/powerpoint/2010/main" val="259528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
        <p:nvSpPr>
          <p:cNvPr id="3" name="Content Placeholder 2"/>
          <p:cNvSpPr>
            <a:spLocks noGrp="1"/>
          </p:cNvSpPr>
          <p:nvPr>
            <p:ph idx="4294967295"/>
          </p:nvPr>
        </p:nvSpPr>
        <p:spPr>
          <a:xfrm>
            <a:off x="409433" y="607242"/>
            <a:ext cx="3313369" cy="3678238"/>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Convert the following postfix expression to its infix form:</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pic>
        <p:nvPicPr>
          <p:cNvPr id="6" name="Picture 5"/>
          <p:cNvPicPr>
            <a:picLocks noChangeAspect="1"/>
          </p:cNvPicPr>
          <p:nvPr/>
        </p:nvPicPr>
        <p:blipFill>
          <a:blip r:embed="rId2"/>
          <a:stretch>
            <a:fillRect/>
          </a:stretch>
        </p:blipFill>
        <p:spPr>
          <a:xfrm>
            <a:off x="409433" y="2249677"/>
            <a:ext cx="3313369" cy="393368"/>
          </a:xfrm>
          <a:prstGeom prst="rect">
            <a:avLst/>
          </a:prstGeom>
        </p:spPr>
      </p:pic>
      <p:pic>
        <p:nvPicPr>
          <p:cNvPr id="7" name="Picture 6"/>
          <p:cNvPicPr>
            <a:picLocks noChangeAspect="1"/>
          </p:cNvPicPr>
          <p:nvPr/>
        </p:nvPicPr>
        <p:blipFill>
          <a:blip r:embed="rId3"/>
          <a:stretch>
            <a:fillRect/>
          </a:stretch>
        </p:blipFill>
        <p:spPr>
          <a:xfrm>
            <a:off x="3722802" y="722503"/>
            <a:ext cx="8048270" cy="5707638"/>
          </a:xfrm>
          <a:prstGeom prst="rect">
            <a:avLst/>
          </a:prstGeom>
        </p:spPr>
      </p:pic>
    </p:spTree>
    <p:extLst>
      <p:ext uri="{BB962C8B-B14F-4D97-AF65-F5344CB8AC3E}">
        <p14:creationId xmlns:p14="http://schemas.microsoft.com/office/powerpoint/2010/main" val="2876003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Postfix to Prefix Conversion 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lstStyle/>
          <a:p>
            <a:endParaRPr lang="am-ET" dirty="0"/>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52</a:t>
            </a:fld>
            <a:endParaRPr lang="en-US" dirty="0"/>
          </a:p>
        </p:txBody>
      </p:sp>
      <p:grpSp>
        <p:nvGrpSpPr>
          <p:cNvPr id="8" name="Group 7"/>
          <p:cNvGrpSpPr/>
          <p:nvPr/>
        </p:nvGrpSpPr>
        <p:grpSpPr>
          <a:xfrm>
            <a:off x="444712" y="2083158"/>
            <a:ext cx="9493760" cy="4029058"/>
            <a:chOff x="444712" y="2083158"/>
            <a:chExt cx="9493760" cy="4029058"/>
          </a:xfrm>
        </p:grpSpPr>
        <p:pic>
          <p:nvPicPr>
            <p:cNvPr id="6" name="Picture 5"/>
            <p:cNvPicPr>
              <a:picLocks noChangeAspect="1"/>
            </p:cNvPicPr>
            <p:nvPr/>
          </p:nvPicPr>
          <p:blipFill>
            <a:blip r:embed="rId2"/>
            <a:stretch>
              <a:fillRect/>
            </a:stretch>
          </p:blipFill>
          <p:spPr>
            <a:xfrm>
              <a:off x="581192" y="2083158"/>
              <a:ext cx="8808972" cy="1656283"/>
            </a:xfrm>
            <a:prstGeom prst="rect">
              <a:avLst/>
            </a:prstGeom>
          </p:spPr>
        </p:pic>
        <p:pic>
          <p:nvPicPr>
            <p:cNvPr id="7" name="Picture 6"/>
            <p:cNvPicPr>
              <a:picLocks noChangeAspect="1"/>
            </p:cNvPicPr>
            <p:nvPr/>
          </p:nvPicPr>
          <p:blipFill>
            <a:blip r:embed="rId3"/>
            <a:stretch>
              <a:fillRect/>
            </a:stretch>
          </p:blipFill>
          <p:spPr>
            <a:xfrm>
              <a:off x="444712" y="3684762"/>
              <a:ext cx="9493760" cy="2427454"/>
            </a:xfrm>
            <a:prstGeom prst="rect">
              <a:avLst/>
            </a:prstGeom>
          </p:spPr>
        </p:pic>
      </p:grpSp>
    </p:spTree>
    <p:extLst>
      <p:ext uri="{BB962C8B-B14F-4D97-AF65-F5344CB8AC3E}">
        <p14:creationId xmlns:p14="http://schemas.microsoft.com/office/powerpoint/2010/main" val="666899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53</a:t>
            </a:fld>
            <a:endParaRPr lang="en-US" dirty="0"/>
          </a:p>
        </p:txBody>
      </p:sp>
      <p:sp>
        <p:nvSpPr>
          <p:cNvPr id="3" name="Content Placeholder 2"/>
          <p:cNvSpPr>
            <a:spLocks noGrp="1"/>
          </p:cNvSpPr>
          <p:nvPr>
            <p:ph idx="4294967295"/>
          </p:nvPr>
        </p:nvSpPr>
        <p:spPr>
          <a:xfrm>
            <a:off x="409433" y="607242"/>
            <a:ext cx="3231606" cy="3678238"/>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Convert the following postfix expression to its prefix form:</a:t>
            </a:r>
          </a:p>
          <a:p>
            <a:pPr marL="0" indent="0">
              <a:lnSpc>
                <a:spcPct val="150000"/>
              </a:lnSpc>
              <a:buNone/>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pic>
        <p:nvPicPr>
          <p:cNvPr id="2" name="Picture 1"/>
          <p:cNvPicPr>
            <a:picLocks noChangeAspect="1"/>
          </p:cNvPicPr>
          <p:nvPr/>
        </p:nvPicPr>
        <p:blipFill>
          <a:blip r:embed="rId2"/>
          <a:stretch>
            <a:fillRect/>
          </a:stretch>
        </p:blipFill>
        <p:spPr>
          <a:xfrm>
            <a:off x="581192" y="2446361"/>
            <a:ext cx="2867786" cy="350363"/>
          </a:xfrm>
          <a:prstGeom prst="rect">
            <a:avLst/>
          </a:prstGeom>
        </p:spPr>
      </p:pic>
      <p:pic>
        <p:nvPicPr>
          <p:cNvPr id="8" name="Picture 7"/>
          <p:cNvPicPr>
            <a:picLocks noChangeAspect="1"/>
          </p:cNvPicPr>
          <p:nvPr/>
        </p:nvPicPr>
        <p:blipFill>
          <a:blip r:embed="rId3"/>
          <a:stretch>
            <a:fillRect/>
          </a:stretch>
        </p:blipFill>
        <p:spPr>
          <a:xfrm>
            <a:off x="3620737" y="738993"/>
            <a:ext cx="8162164" cy="5695104"/>
          </a:xfrm>
          <a:prstGeom prst="rect">
            <a:avLst/>
          </a:prstGeom>
        </p:spPr>
      </p:pic>
    </p:spTree>
    <p:extLst>
      <p:ext uri="{BB962C8B-B14F-4D97-AF65-F5344CB8AC3E}">
        <p14:creationId xmlns:p14="http://schemas.microsoft.com/office/powerpoint/2010/main" val="312561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Abyssinica SIL" panose="02000603020000020004" pitchFamily="2" charset="0"/>
                <a:ea typeface="Abyssinica SIL" panose="02000603020000020004" pitchFamily="2" charset="0"/>
                <a:cs typeface="Abyssinica SIL" panose="02000603020000020004" pitchFamily="2" charset="0"/>
              </a:rPr>
              <a:t>Prefix to Infix Conversion 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lstStyle/>
          <a:p>
            <a:endParaRPr lang="am-ET" dirty="0"/>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54</a:t>
            </a:fld>
            <a:endParaRPr lang="en-US" dirty="0"/>
          </a:p>
        </p:txBody>
      </p:sp>
      <p:grpSp>
        <p:nvGrpSpPr>
          <p:cNvPr id="8" name="Group 7"/>
          <p:cNvGrpSpPr/>
          <p:nvPr/>
        </p:nvGrpSpPr>
        <p:grpSpPr>
          <a:xfrm>
            <a:off x="581192" y="2116364"/>
            <a:ext cx="9271690" cy="4200572"/>
            <a:chOff x="581192" y="2116364"/>
            <a:chExt cx="9271690" cy="4200572"/>
          </a:xfrm>
        </p:grpSpPr>
        <p:pic>
          <p:nvPicPr>
            <p:cNvPr id="6" name="Picture 5"/>
            <p:cNvPicPr>
              <a:picLocks noChangeAspect="1"/>
            </p:cNvPicPr>
            <p:nvPr/>
          </p:nvPicPr>
          <p:blipFill>
            <a:blip r:embed="rId2"/>
            <a:stretch>
              <a:fillRect/>
            </a:stretch>
          </p:blipFill>
          <p:spPr>
            <a:xfrm>
              <a:off x="581192" y="2116364"/>
              <a:ext cx="9061395" cy="1262346"/>
            </a:xfrm>
            <a:prstGeom prst="rect">
              <a:avLst/>
            </a:prstGeom>
          </p:spPr>
        </p:pic>
        <p:pic>
          <p:nvPicPr>
            <p:cNvPr id="7" name="Picture 6"/>
            <p:cNvPicPr>
              <a:picLocks noChangeAspect="1"/>
            </p:cNvPicPr>
            <p:nvPr/>
          </p:nvPicPr>
          <p:blipFill>
            <a:blip r:embed="rId3"/>
            <a:stretch>
              <a:fillRect/>
            </a:stretch>
          </p:blipFill>
          <p:spPr>
            <a:xfrm>
              <a:off x="581192" y="3269060"/>
              <a:ext cx="9271690" cy="3047876"/>
            </a:xfrm>
            <a:prstGeom prst="rect">
              <a:avLst/>
            </a:prstGeom>
          </p:spPr>
        </p:pic>
      </p:grpSp>
    </p:spTree>
    <p:extLst>
      <p:ext uri="{BB962C8B-B14F-4D97-AF65-F5344CB8AC3E}">
        <p14:creationId xmlns:p14="http://schemas.microsoft.com/office/powerpoint/2010/main" val="4010174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i="1" dirty="0">
                <a:latin typeface="Abyssinica SIL" panose="02000603020000020004" pitchFamily="2" charset="0"/>
                <a:ea typeface="Abyssinica SIL" panose="02000603020000020004" pitchFamily="2" charset="0"/>
                <a:cs typeface="Abyssinica SIL" panose="02000603020000020004" pitchFamily="2" charset="0"/>
              </a:rPr>
              <a:t>Prefix to Postfix Conversion </a:t>
            </a:r>
            <a:r>
              <a:rPr lang="en-US" i="1" dirty="0">
                <a:latin typeface="Abyssinica SIL" panose="02000603020000020004" pitchFamily="2" charset="0"/>
                <a:ea typeface="Abyssinica SIL" panose="02000603020000020004" pitchFamily="2" charset="0"/>
                <a:cs typeface="Abyssinica SIL" panose="02000603020000020004" pitchFamily="2" charset="0"/>
              </a:rPr>
              <a:t>Algorithm</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endParaRPr lang="am-ET"/>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55</a:t>
            </a:fld>
            <a:endParaRPr lang="en-US" dirty="0"/>
          </a:p>
        </p:txBody>
      </p:sp>
      <p:pic>
        <p:nvPicPr>
          <p:cNvPr id="6" name="Picture 5"/>
          <p:cNvPicPr>
            <a:picLocks noChangeAspect="1"/>
          </p:cNvPicPr>
          <p:nvPr/>
        </p:nvPicPr>
        <p:blipFill>
          <a:blip r:embed="rId2"/>
          <a:stretch>
            <a:fillRect/>
          </a:stretch>
        </p:blipFill>
        <p:spPr>
          <a:xfrm>
            <a:off x="481555" y="1996241"/>
            <a:ext cx="9181202" cy="4046811"/>
          </a:xfrm>
          <a:prstGeom prst="rect">
            <a:avLst/>
          </a:prstGeom>
        </p:spPr>
      </p:pic>
    </p:spTree>
    <p:extLst>
      <p:ext uri="{BB962C8B-B14F-4D97-AF65-F5344CB8AC3E}">
        <p14:creationId xmlns:p14="http://schemas.microsoft.com/office/powerpoint/2010/main" val="2638035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A3: checking CORRECTNESS OF WELL-FORMED PARENTHESES</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normAutofit lnSpcReduction="10000"/>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Consider a mathematical expression that includes several sets of nested parentheses. For example,</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r>
              <a:rPr lang="en-US" dirty="0">
                <a:latin typeface="Abyssinica SIL" panose="02000603020000020004" pitchFamily="2" charset="0"/>
                <a:ea typeface="Abyssinica SIL" panose="02000603020000020004" pitchFamily="2" charset="0"/>
                <a:cs typeface="Abyssinica SIL" panose="02000603020000020004" pitchFamily="2" charset="0"/>
              </a:rPr>
              <a:t>To ensure that the parentheses are nested correctly, we need to check that</a:t>
            </a:r>
          </a:p>
          <a:p>
            <a:pPr marL="666900" lvl="1"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There are equal numbers of right and left parentheses</a:t>
            </a:r>
          </a:p>
          <a:p>
            <a:pPr marL="666900" lvl="1"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Every right parenthesis is preceded by a matching left parenthesis.</a:t>
            </a:r>
          </a:p>
          <a:p>
            <a:r>
              <a:rPr lang="en-US" dirty="0">
                <a:latin typeface="Abyssinica SIL" panose="02000603020000020004" pitchFamily="2" charset="0"/>
                <a:ea typeface="Abyssinica SIL" panose="02000603020000020004" pitchFamily="2" charset="0"/>
                <a:cs typeface="Abyssinica SIL" panose="02000603020000020004" pitchFamily="2" charset="0"/>
              </a:rPr>
              <a:t>To solve this problem, let us define the parentheses count = the number of left parenthesis minus the number of right parenthesis </a:t>
            </a:r>
          </a:p>
          <a:p>
            <a:r>
              <a:rPr lang="en-US" dirty="0">
                <a:latin typeface="Abyssinica SIL" panose="02000603020000020004" pitchFamily="2" charset="0"/>
                <a:ea typeface="Abyssinica SIL" panose="02000603020000020004" pitchFamily="2" charset="0"/>
                <a:cs typeface="Abyssinica SIL" panose="02000603020000020004" pitchFamily="2" charset="0"/>
              </a:rPr>
              <a:t>The two conditions that must hold if the parentheses in an expression form an admissible pattern are as follows:</a:t>
            </a:r>
          </a:p>
          <a:p>
            <a:pPr marL="666900" lvl="1"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parenthesis count at each point in the expression is non-negative.</a:t>
            </a:r>
          </a:p>
          <a:p>
            <a:pPr marL="666900" lvl="1" indent="-342900">
              <a:buFont typeface="+mj-lt"/>
              <a:buAutoNum type="arabicPeriod"/>
            </a:pPr>
            <a:r>
              <a:rPr lang="en-US" dirty="0">
                <a:latin typeface="Abyssinica SIL" panose="02000603020000020004" pitchFamily="2" charset="0"/>
                <a:ea typeface="Abyssinica SIL" panose="02000603020000020004" pitchFamily="2" charset="0"/>
                <a:cs typeface="Abyssinica SIL" panose="02000603020000020004" pitchFamily="2" charset="0"/>
              </a:rPr>
              <a:t>The parenthesis count at the end of the expression is 0.</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pic>
        <p:nvPicPr>
          <p:cNvPr id="6" name="Picture 5"/>
          <p:cNvPicPr>
            <a:picLocks noChangeAspect="1"/>
          </p:cNvPicPr>
          <p:nvPr/>
        </p:nvPicPr>
        <p:blipFill>
          <a:blip r:embed="rId2"/>
          <a:stretch>
            <a:fillRect/>
          </a:stretch>
        </p:blipFill>
        <p:spPr>
          <a:xfrm>
            <a:off x="2562447" y="2595999"/>
            <a:ext cx="3533552" cy="335889"/>
          </a:xfrm>
          <a:prstGeom prst="rect">
            <a:avLst/>
          </a:prstGeom>
        </p:spPr>
      </p:pic>
    </p:spTree>
    <p:extLst>
      <p:ext uri="{BB962C8B-B14F-4D97-AF65-F5344CB8AC3E}">
        <p14:creationId xmlns:p14="http://schemas.microsoft.com/office/powerpoint/2010/main" val="3877400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Cont.…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A stack may also be used to keep track of the parentheses count.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Whenever a left parenthesis is encountered, it is pushed onto the stack, and whenever a right parenthesis is encountered, the stack is examined.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If the stack is empty, then the string is declared to be invalid.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In addition, when the end of the string is reached, the stack must be empty; otherwise, the string is declared to be invalid.</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3983638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A4: REVERSING A STRING WITH A STACK</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a:xfrm>
            <a:off x="581193" y="2180496"/>
            <a:ext cx="6188098" cy="3678303"/>
          </a:xfrm>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Suppose a sequence of elements is presented and it is desired to reverse the sequence.</a:t>
            </a:r>
          </a:p>
          <a:p>
            <a:r>
              <a:rPr lang="en-US" dirty="0">
                <a:latin typeface="Abyssinica SIL" panose="02000603020000020004" pitchFamily="2" charset="0"/>
                <a:ea typeface="Abyssinica SIL" panose="02000603020000020004" pitchFamily="2" charset="0"/>
                <a:cs typeface="Abyssinica SIL" panose="02000603020000020004" pitchFamily="2" charset="0"/>
              </a:rPr>
              <a:t>Various methods could be used for this, and in the beginning, the programmer will usually suggest a solution using an array. </a:t>
            </a:r>
          </a:p>
          <a:p>
            <a:r>
              <a:rPr lang="en-US" dirty="0">
                <a:latin typeface="Abyssinica SIL" panose="02000603020000020004" pitchFamily="2" charset="0"/>
                <a:ea typeface="Abyssinica SIL" panose="02000603020000020004" pitchFamily="2" charset="0"/>
                <a:cs typeface="Abyssinica SIL" panose="02000603020000020004" pitchFamily="2" charset="0"/>
              </a:rPr>
              <a:t>A conceptually simple solution, however, is based on using a stack. </a:t>
            </a:r>
          </a:p>
          <a:p>
            <a:r>
              <a:rPr lang="en-US" dirty="0">
                <a:latin typeface="Abyssinica SIL" panose="02000603020000020004" pitchFamily="2" charset="0"/>
                <a:ea typeface="Abyssinica SIL" panose="02000603020000020004" pitchFamily="2" charset="0"/>
                <a:cs typeface="Abyssinica SIL" panose="02000603020000020004" pitchFamily="2" charset="0"/>
              </a:rPr>
              <a:t>The LIFO property of the stack access guarantees the reversal.</a:t>
            </a:r>
          </a:p>
          <a:p>
            <a:r>
              <a:rPr lang="en-US" dirty="0">
                <a:latin typeface="Abyssinica SIL" panose="02000603020000020004" pitchFamily="2" charset="0"/>
                <a:ea typeface="Abyssinica SIL" panose="02000603020000020004" pitchFamily="2" charset="0"/>
                <a:cs typeface="Abyssinica SIL" panose="02000603020000020004" pitchFamily="2" charset="0"/>
              </a:rPr>
              <a:t>Suppose the sequence </a:t>
            </a:r>
            <a:r>
              <a:rPr lang="en-US" i="1" dirty="0">
                <a:solidFill>
                  <a:srgbClr val="FF0000"/>
                </a:solidFill>
                <a:latin typeface="Abyssinica SIL" panose="02000603020000020004" pitchFamily="2" charset="0"/>
                <a:ea typeface="Abyssinica SIL" panose="02000603020000020004" pitchFamily="2" charset="0"/>
                <a:cs typeface="Abyssinica SIL" panose="02000603020000020004" pitchFamily="2" charset="0"/>
              </a:rPr>
              <a:t>ABCDEF</a:t>
            </a:r>
            <a:r>
              <a:rPr lang="en-US" i="1" dirty="0">
                <a:latin typeface="Abyssinica SIL" panose="02000603020000020004" pitchFamily="2" charset="0"/>
                <a:ea typeface="Abyssinica SIL" panose="02000603020000020004" pitchFamily="2" charset="0"/>
                <a:cs typeface="Abyssinica SIL" panose="02000603020000020004" pitchFamily="2" charset="0"/>
              </a:rPr>
              <a:t> </a:t>
            </a:r>
            <a:r>
              <a:rPr lang="en-US" dirty="0">
                <a:latin typeface="Abyssinica SIL" panose="02000603020000020004" pitchFamily="2" charset="0"/>
                <a:ea typeface="Abyssinica SIL" panose="02000603020000020004" pitchFamily="2" charset="0"/>
                <a:cs typeface="Abyssinica SIL" panose="02000603020000020004" pitchFamily="2" charset="0"/>
              </a:rPr>
              <a:t>is to be reversed.</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dirty="0"/>
              <a:t>Data Structure and Algorithm</a:t>
            </a:r>
          </a:p>
        </p:txBody>
      </p:sp>
      <p:sp>
        <p:nvSpPr>
          <p:cNvPr id="5" name="Slide Number Placeholder 4"/>
          <p:cNvSpPr>
            <a:spLocks noGrp="1"/>
          </p:cNvSpPr>
          <p:nvPr>
            <p:ph type="sldNum" sz="quarter" idx="12"/>
          </p:nvPr>
        </p:nvSpPr>
        <p:spPr/>
        <p:txBody>
          <a:bodyPr/>
          <a:lstStyle/>
          <a:p>
            <a:fld id="{6D22F896-40B5-4ADD-8801-0D06FADFA095}" type="slidenum">
              <a:rPr lang="en-US" smtClean="0"/>
              <a:t>58</a:t>
            </a:fld>
            <a:endParaRPr lang="en-US" dirty="0"/>
          </a:p>
        </p:txBody>
      </p:sp>
      <p:pic>
        <p:nvPicPr>
          <p:cNvPr id="6" name="Picture 5"/>
          <p:cNvPicPr>
            <a:picLocks noChangeAspect="1"/>
          </p:cNvPicPr>
          <p:nvPr/>
        </p:nvPicPr>
        <p:blipFill>
          <a:blip r:embed="rId2"/>
          <a:stretch>
            <a:fillRect/>
          </a:stretch>
        </p:blipFill>
        <p:spPr>
          <a:xfrm>
            <a:off x="6881885" y="2109884"/>
            <a:ext cx="5105400" cy="3819525"/>
          </a:xfrm>
          <a:prstGeom prst="rect">
            <a:avLst/>
          </a:prstGeom>
        </p:spPr>
      </p:pic>
    </p:spTree>
    <p:extLst>
      <p:ext uri="{BB962C8B-B14F-4D97-AF65-F5344CB8AC3E}">
        <p14:creationId xmlns:p14="http://schemas.microsoft.com/office/powerpoint/2010/main" val="999988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A5: Processing Of function calls</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The processing of function calls and their terminations can be controlled with stacks easily &amp; efficiently.</a:t>
            </a:r>
          </a:p>
          <a:p>
            <a:r>
              <a:rPr lang="en-US" dirty="0">
                <a:latin typeface="Abyssinica SIL" panose="02000603020000020004" pitchFamily="2" charset="0"/>
                <a:ea typeface="Abyssinica SIL" panose="02000603020000020004" pitchFamily="2" charset="0"/>
                <a:cs typeface="Abyssinica SIL" panose="02000603020000020004" pitchFamily="2" charset="0"/>
              </a:rPr>
              <a:t>The program must remember the place where the call was made so that it can return there after the function is complete.</a:t>
            </a:r>
          </a:p>
          <a:p>
            <a:r>
              <a:rPr lang="en-US" dirty="0">
                <a:latin typeface="Abyssinica SIL" panose="02000603020000020004" pitchFamily="2" charset="0"/>
                <a:ea typeface="Abyssinica SIL" panose="02000603020000020004" pitchFamily="2" charset="0"/>
                <a:cs typeface="Abyssinica SIL" panose="02000603020000020004" pitchFamily="2" charset="0"/>
              </a:rPr>
              <a:t>The sequence by which a function actively proceeds is summed up as the LIFO or FILO property</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59</a:t>
            </a:fld>
            <a:endParaRPr lang="en-US" dirty="0"/>
          </a:p>
        </p:txBody>
      </p:sp>
      <p:pic>
        <p:nvPicPr>
          <p:cNvPr id="6" name="Picture 5"/>
          <p:cNvPicPr>
            <a:picLocks noChangeAspect="1"/>
          </p:cNvPicPr>
          <p:nvPr/>
        </p:nvPicPr>
        <p:blipFill>
          <a:blip r:embed="rId2"/>
          <a:stretch>
            <a:fillRect/>
          </a:stretch>
        </p:blipFill>
        <p:spPr>
          <a:xfrm>
            <a:off x="864281" y="3408636"/>
            <a:ext cx="6505575" cy="2543175"/>
          </a:xfrm>
          <a:prstGeom prst="rect">
            <a:avLst/>
          </a:prstGeom>
        </p:spPr>
      </p:pic>
      <p:pic>
        <p:nvPicPr>
          <p:cNvPr id="7" name="Picture 6"/>
          <p:cNvPicPr>
            <a:picLocks noChangeAspect="1"/>
          </p:cNvPicPr>
          <p:nvPr/>
        </p:nvPicPr>
        <p:blipFill>
          <a:blip r:embed="rId3"/>
          <a:stretch>
            <a:fillRect/>
          </a:stretch>
        </p:blipFill>
        <p:spPr>
          <a:xfrm>
            <a:off x="6026831" y="6018486"/>
            <a:ext cx="895350" cy="561975"/>
          </a:xfrm>
          <a:prstGeom prst="rect">
            <a:avLst/>
          </a:prstGeom>
        </p:spPr>
      </p:pic>
      <p:pic>
        <p:nvPicPr>
          <p:cNvPr id="8" name="Picture 7"/>
          <p:cNvPicPr>
            <a:picLocks noChangeAspect="1"/>
          </p:cNvPicPr>
          <p:nvPr/>
        </p:nvPicPr>
        <p:blipFill>
          <a:blip r:embed="rId4"/>
          <a:stretch>
            <a:fillRect/>
          </a:stretch>
        </p:blipFill>
        <p:spPr>
          <a:xfrm>
            <a:off x="7011636" y="5951811"/>
            <a:ext cx="752475" cy="628650"/>
          </a:xfrm>
          <a:prstGeom prst="rect">
            <a:avLst/>
          </a:prstGeom>
        </p:spPr>
      </p:pic>
      <p:pic>
        <p:nvPicPr>
          <p:cNvPr id="9" name="Picture 8"/>
          <p:cNvPicPr>
            <a:picLocks noChangeAspect="1"/>
          </p:cNvPicPr>
          <p:nvPr/>
        </p:nvPicPr>
        <p:blipFill>
          <a:blip r:embed="rId5"/>
          <a:stretch>
            <a:fillRect/>
          </a:stretch>
        </p:blipFill>
        <p:spPr>
          <a:xfrm>
            <a:off x="7817531" y="5747023"/>
            <a:ext cx="771525" cy="1038225"/>
          </a:xfrm>
          <a:prstGeom prst="rect">
            <a:avLst/>
          </a:prstGeom>
        </p:spPr>
      </p:pic>
      <p:pic>
        <p:nvPicPr>
          <p:cNvPr id="10" name="Picture 9"/>
          <p:cNvPicPr>
            <a:picLocks noChangeAspect="1"/>
          </p:cNvPicPr>
          <p:nvPr/>
        </p:nvPicPr>
        <p:blipFill>
          <a:blip r:embed="rId6"/>
          <a:stretch>
            <a:fillRect/>
          </a:stretch>
        </p:blipFill>
        <p:spPr>
          <a:xfrm>
            <a:off x="8646171" y="5715327"/>
            <a:ext cx="752475" cy="1181100"/>
          </a:xfrm>
          <a:prstGeom prst="rect">
            <a:avLst/>
          </a:prstGeom>
        </p:spPr>
      </p:pic>
      <p:pic>
        <p:nvPicPr>
          <p:cNvPr id="11" name="Picture 10"/>
          <p:cNvPicPr>
            <a:picLocks noChangeAspect="1"/>
          </p:cNvPicPr>
          <p:nvPr/>
        </p:nvPicPr>
        <p:blipFill>
          <a:blip r:embed="rId7"/>
          <a:stretch>
            <a:fillRect/>
          </a:stretch>
        </p:blipFill>
        <p:spPr>
          <a:xfrm>
            <a:off x="9786775" y="3478724"/>
            <a:ext cx="771525" cy="3276600"/>
          </a:xfrm>
          <a:prstGeom prst="rect">
            <a:avLst/>
          </a:prstGeom>
        </p:spPr>
      </p:pic>
    </p:spTree>
    <p:extLst>
      <p:ext uri="{BB962C8B-B14F-4D97-AF65-F5344CB8AC3E}">
        <p14:creationId xmlns:p14="http://schemas.microsoft.com/office/powerpoint/2010/main" val="298693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4.2. Stack Operations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normAutofit/>
          </a:bodyPr>
          <a:lstStyle/>
          <a:p>
            <a:pPr marL="0"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Basic Operations </a:t>
            </a:r>
          </a:p>
          <a:p>
            <a:r>
              <a:rPr lang="en-US" b="1" dirty="0">
                <a:latin typeface="Abyssinica SIL" panose="02000603020000020004" pitchFamily="2" charset="0"/>
                <a:ea typeface="Abyssinica SIL" panose="02000603020000020004" pitchFamily="2" charset="0"/>
                <a:cs typeface="Abyssinica SIL" panose="02000603020000020004" pitchFamily="2" charset="0"/>
              </a:rPr>
              <a:t>Push</a:t>
            </a:r>
            <a:r>
              <a:rPr lang="en-US" dirty="0">
                <a:latin typeface="Abyssinica SIL" panose="02000603020000020004" pitchFamily="2" charset="0"/>
                <a:ea typeface="Abyssinica SIL" panose="02000603020000020004" pitchFamily="2" charset="0"/>
                <a:cs typeface="Abyssinica SIL" panose="02000603020000020004" pitchFamily="2" charset="0"/>
              </a:rPr>
              <a:t> - Pushing (storing) an element on the stack.</a:t>
            </a:r>
          </a:p>
          <a:p>
            <a:r>
              <a:rPr lang="en-US" b="1" dirty="0">
                <a:latin typeface="Abyssinica SIL" panose="02000603020000020004" pitchFamily="2" charset="0"/>
                <a:ea typeface="Abyssinica SIL" panose="02000603020000020004" pitchFamily="2" charset="0"/>
                <a:cs typeface="Abyssinica SIL" panose="02000603020000020004" pitchFamily="2" charset="0"/>
              </a:rPr>
              <a:t>Pop</a:t>
            </a:r>
            <a:r>
              <a:rPr lang="en-US" dirty="0">
                <a:latin typeface="Abyssinica SIL" panose="02000603020000020004" pitchFamily="2" charset="0"/>
                <a:ea typeface="Abyssinica SIL" panose="02000603020000020004" pitchFamily="2" charset="0"/>
                <a:cs typeface="Abyssinica SIL" panose="02000603020000020004" pitchFamily="2" charset="0"/>
              </a:rPr>
              <a:t> - Removing (accessing) an element from the stack.</a:t>
            </a:r>
          </a:p>
          <a:p>
            <a:pPr marL="0"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Supportive operations</a:t>
            </a: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r>
              <a:rPr lang="en-US" b="1" dirty="0" err="1">
                <a:latin typeface="Abyssinica SIL" panose="02000603020000020004" pitchFamily="2" charset="0"/>
                <a:ea typeface="Abyssinica SIL" panose="02000603020000020004" pitchFamily="2" charset="0"/>
                <a:cs typeface="Abyssinica SIL" panose="02000603020000020004" pitchFamily="2" charset="0"/>
              </a:rPr>
              <a:t>GetTop</a:t>
            </a:r>
            <a:r>
              <a:rPr lang="en-US" dirty="0">
                <a:latin typeface="Abyssinica SIL" panose="02000603020000020004" pitchFamily="2" charset="0"/>
                <a:ea typeface="Abyssinica SIL" panose="02000603020000020004" pitchFamily="2" charset="0"/>
                <a:cs typeface="Abyssinica SIL" panose="02000603020000020004" pitchFamily="2" charset="0"/>
              </a:rPr>
              <a:t> - reads (only reading, not deleting) an element from the top of the stack</a:t>
            </a:r>
          </a:p>
          <a:p>
            <a:r>
              <a:rPr lang="en-US" b="1" dirty="0" err="1">
                <a:latin typeface="Abyssinica SIL" panose="02000603020000020004" pitchFamily="2" charset="0"/>
                <a:ea typeface="Abyssinica SIL" panose="02000603020000020004" pitchFamily="2" charset="0"/>
                <a:cs typeface="Abyssinica SIL" panose="02000603020000020004" pitchFamily="2" charset="0"/>
              </a:rPr>
              <a:t>Stack_initialization</a:t>
            </a:r>
            <a:r>
              <a:rPr lang="en-US" dirty="0">
                <a:latin typeface="Abyssinica SIL" panose="02000603020000020004" pitchFamily="2" charset="0"/>
                <a:ea typeface="Abyssinica SIL" panose="02000603020000020004" pitchFamily="2" charset="0"/>
                <a:cs typeface="Abyssinica SIL" panose="02000603020000020004" pitchFamily="2" charset="0"/>
              </a:rPr>
              <a:t> - sets up the stack in an empty condition</a:t>
            </a:r>
          </a:p>
          <a:p>
            <a:r>
              <a:rPr lang="en-US" b="1" dirty="0" err="1">
                <a:latin typeface="Abyssinica SIL" panose="02000603020000020004" pitchFamily="2" charset="0"/>
                <a:ea typeface="Abyssinica SIL" panose="02000603020000020004" pitchFamily="2" charset="0"/>
                <a:cs typeface="Abyssinica SIL" panose="02000603020000020004" pitchFamily="2" charset="0"/>
              </a:rPr>
              <a:t>isEmpty</a:t>
            </a:r>
            <a:r>
              <a:rPr lang="en-US" dirty="0">
                <a:latin typeface="Abyssinica SIL" panose="02000603020000020004" pitchFamily="2" charset="0"/>
                <a:ea typeface="Abyssinica SIL" panose="02000603020000020004" pitchFamily="2" charset="0"/>
                <a:cs typeface="Abyssinica SIL" panose="02000603020000020004" pitchFamily="2" charset="0"/>
              </a:rPr>
              <a:t> - checks whether the stack is empty</a:t>
            </a:r>
          </a:p>
          <a:p>
            <a:r>
              <a:rPr lang="en-US" b="1" dirty="0" err="1">
                <a:latin typeface="Abyssinica SIL" panose="02000603020000020004" pitchFamily="2" charset="0"/>
                <a:ea typeface="Abyssinica SIL" panose="02000603020000020004" pitchFamily="2" charset="0"/>
                <a:cs typeface="Abyssinica SIL" panose="02000603020000020004" pitchFamily="2" charset="0"/>
              </a:rPr>
              <a:t>isFull</a:t>
            </a:r>
            <a:r>
              <a:rPr lang="en-US" dirty="0">
                <a:latin typeface="Abyssinica SIL" panose="02000603020000020004" pitchFamily="2" charset="0"/>
                <a:ea typeface="Abyssinica SIL" panose="02000603020000020004" pitchFamily="2" charset="0"/>
                <a:cs typeface="Abyssinica SIL" panose="02000603020000020004" pitchFamily="2" charset="0"/>
              </a:rPr>
              <a:t> - checks whether the stack is full</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166918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A7: RECURSION</a:t>
            </a:r>
            <a:endParaRPr lang="am-ET" dirty="0"/>
          </a:p>
        </p:txBody>
      </p:sp>
      <p:sp>
        <p:nvSpPr>
          <p:cNvPr id="3" name="Content Placeholder 2"/>
          <p:cNvSpPr>
            <a:spLocks noGrp="1"/>
          </p:cNvSpPr>
          <p:nvPr>
            <p:ph idx="1"/>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In C/C++, a function can call itself, that is, one of the statements of the function is a call to itself. </a:t>
            </a:r>
          </a:p>
          <a:p>
            <a:r>
              <a:rPr lang="en-US" dirty="0">
                <a:latin typeface="Abyssinica SIL" panose="02000603020000020004" pitchFamily="2" charset="0"/>
                <a:ea typeface="Abyssinica SIL" panose="02000603020000020004" pitchFamily="2" charset="0"/>
                <a:cs typeface="Abyssinica SIL" panose="02000603020000020004" pitchFamily="2" charset="0"/>
              </a:rPr>
              <a:t>Such functions are called </a:t>
            </a:r>
            <a:r>
              <a:rPr lang="en-US" i="1" dirty="0">
                <a:latin typeface="Abyssinica SIL" panose="02000603020000020004" pitchFamily="2" charset="0"/>
                <a:ea typeface="Abyssinica SIL" panose="02000603020000020004" pitchFamily="2" charset="0"/>
                <a:cs typeface="Abyssinica SIL" panose="02000603020000020004" pitchFamily="2" charset="0"/>
              </a:rPr>
              <a:t>recursive functions </a:t>
            </a:r>
            <a:r>
              <a:rPr lang="en-US" dirty="0">
                <a:latin typeface="Abyssinica SIL" panose="02000603020000020004" pitchFamily="2" charset="0"/>
                <a:ea typeface="Abyssinica SIL" panose="02000603020000020004" pitchFamily="2" charset="0"/>
                <a:cs typeface="Abyssinica SIL" panose="02000603020000020004" pitchFamily="2" charset="0"/>
              </a:rPr>
              <a:t>and can be used to implement recursive problems in an elegant manner.</a:t>
            </a:r>
          </a:p>
          <a:p>
            <a:r>
              <a:rPr lang="en-US" dirty="0">
                <a:latin typeface="Abyssinica SIL" panose="02000603020000020004" pitchFamily="2" charset="0"/>
                <a:ea typeface="Abyssinica SIL" panose="02000603020000020004" pitchFamily="2" charset="0"/>
                <a:cs typeface="Abyssinica SIL" panose="02000603020000020004" pitchFamily="2" charset="0"/>
              </a:rPr>
              <a:t>To solve a recursive problem using functions, the problem must have an end condition that can be stated in non-recursive terms.</a:t>
            </a: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en-US" dirty="0">
              <a:latin typeface="Abyssinica SIL" panose="02000603020000020004" pitchFamily="2" charset="0"/>
              <a:ea typeface="Abyssinica SIL" panose="02000603020000020004" pitchFamily="2" charset="0"/>
              <a:cs typeface="Abyssinica SIL" panose="02000603020000020004" pitchFamily="2" charset="0"/>
            </a:endParaRP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60</a:t>
            </a:fld>
            <a:endParaRPr lang="en-US" dirty="0"/>
          </a:p>
        </p:txBody>
      </p:sp>
      <p:grpSp>
        <p:nvGrpSpPr>
          <p:cNvPr id="8" name="Group 7"/>
          <p:cNvGrpSpPr/>
          <p:nvPr/>
        </p:nvGrpSpPr>
        <p:grpSpPr>
          <a:xfrm>
            <a:off x="949285" y="4217978"/>
            <a:ext cx="3495675" cy="1511665"/>
            <a:chOff x="936222" y="3881793"/>
            <a:chExt cx="3495675" cy="1511665"/>
          </a:xfrm>
        </p:grpSpPr>
        <p:pic>
          <p:nvPicPr>
            <p:cNvPr id="6" name="Picture 5"/>
            <p:cNvPicPr>
              <a:picLocks noChangeAspect="1"/>
            </p:cNvPicPr>
            <p:nvPr/>
          </p:nvPicPr>
          <p:blipFill>
            <a:blip r:embed="rId2"/>
            <a:stretch>
              <a:fillRect/>
            </a:stretch>
          </p:blipFill>
          <p:spPr>
            <a:xfrm>
              <a:off x="936222" y="3881793"/>
              <a:ext cx="3495675" cy="704850"/>
            </a:xfrm>
            <a:prstGeom prst="rect">
              <a:avLst/>
            </a:prstGeom>
          </p:spPr>
        </p:pic>
        <p:pic>
          <p:nvPicPr>
            <p:cNvPr id="7" name="Picture 6"/>
            <p:cNvPicPr>
              <a:picLocks noChangeAspect="1"/>
            </p:cNvPicPr>
            <p:nvPr/>
          </p:nvPicPr>
          <p:blipFill>
            <a:blip r:embed="rId3"/>
            <a:stretch>
              <a:fillRect/>
            </a:stretch>
          </p:blipFill>
          <p:spPr>
            <a:xfrm>
              <a:off x="936222" y="4488583"/>
              <a:ext cx="3486150" cy="904875"/>
            </a:xfrm>
            <a:prstGeom prst="rect">
              <a:avLst/>
            </a:prstGeom>
          </p:spPr>
        </p:pic>
      </p:grpSp>
      <p:pic>
        <p:nvPicPr>
          <p:cNvPr id="9" name="Picture 8"/>
          <p:cNvPicPr>
            <a:picLocks noChangeAspect="1"/>
          </p:cNvPicPr>
          <p:nvPr/>
        </p:nvPicPr>
        <p:blipFill>
          <a:blip r:embed="rId4"/>
          <a:stretch>
            <a:fillRect/>
          </a:stretch>
        </p:blipFill>
        <p:spPr>
          <a:xfrm>
            <a:off x="5595095" y="4217978"/>
            <a:ext cx="3800475" cy="1847850"/>
          </a:xfrm>
          <a:prstGeom prst="rect">
            <a:avLst/>
          </a:prstGeom>
        </p:spPr>
      </p:pic>
    </p:spTree>
    <p:extLst>
      <p:ext uri="{BB962C8B-B14F-4D97-AF65-F5344CB8AC3E}">
        <p14:creationId xmlns:p14="http://schemas.microsoft.com/office/powerpoint/2010/main" val="4042657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m-ET"/>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Recursion is a technique that allows us to break down a problem into one or more sub-problems that are similar in form to the original problem.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Recursive programs are most inefficient as regards their name and space complexities.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Hence, there is a need to convert them into iterative ones. To achieve this conversion stacks need to be used.</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86091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A8: converting DECIMAL NUMBERS TO BINARY</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To convert a number from decimal to binary, we simply divide the number by 2 until a quotient of 0 is reached.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Then, use the successive remainders in reverse order as the binary representation. </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For example, to convert decimal 35 to binary, we perform the following computation:</a:t>
            </a: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62</a:t>
            </a:fld>
            <a:endParaRPr lang="en-US" dirty="0"/>
          </a:p>
        </p:txBody>
      </p:sp>
      <p:grpSp>
        <p:nvGrpSpPr>
          <p:cNvPr id="8" name="Group 7"/>
          <p:cNvGrpSpPr/>
          <p:nvPr/>
        </p:nvGrpSpPr>
        <p:grpSpPr>
          <a:xfrm>
            <a:off x="1615490" y="3854981"/>
            <a:ext cx="2695575" cy="2121837"/>
            <a:chOff x="1615490" y="3817484"/>
            <a:chExt cx="2695575" cy="2121837"/>
          </a:xfrm>
        </p:grpSpPr>
        <p:pic>
          <p:nvPicPr>
            <p:cNvPr id="6" name="Picture 5"/>
            <p:cNvPicPr>
              <a:picLocks noChangeAspect="1"/>
            </p:cNvPicPr>
            <p:nvPr/>
          </p:nvPicPr>
          <p:blipFill>
            <a:blip r:embed="rId2"/>
            <a:stretch>
              <a:fillRect/>
            </a:stretch>
          </p:blipFill>
          <p:spPr>
            <a:xfrm>
              <a:off x="1615490" y="3817484"/>
              <a:ext cx="2695575" cy="1704975"/>
            </a:xfrm>
            <a:prstGeom prst="rect">
              <a:avLst/>
            </a:prstGeom>
          </p:spPr>
        </p:pic>
        <p:pic>
          <p:nvPicPr>
            <p:cNvPr id="7" name="Picture 6"/>
            <p:cNvPicPr>
              <a:picLocks noChangeAspect="1"/>
            </p:cNvPicPr>
            <p:nvPr/>
          </p:nvPicPr>
          <p:blipFill>
            <a:blip r:embed="rId3"/>
            <a:stretch>
              <a:fillRect/>
            </a:stretch>
          </p:blipFill>
          <p:spPr>
            <a:xfrm>
              <a:off x="2077452" y="5615471"/>
              <a:ext cx="1771650" cy="323850"/>
            </a:xfrm>
            <a:prstGeom prst="rect">
              <a:avLst/>
            </a:prstGeom>
          </p:spPr>
        </p:pic>
      </p:grpSp>
      <p:sp>
        <p:nvSpPr>
          <p:cNvPr id="9" name="Rectangle 8"/>
          <p:cNvSpPr/>
          <p:nvPr/>
        </p:nvSpPr>
        <p:spPr>
          <a:xfrm>
            <a:off x="4311065" y="4049052"/>
            <a:ext cx="6096000" cy="646331"/>
          </a:xfrm>
          <a:prstGeom prst="rect">
            <a:avLst/>
          </a:prstGeom>
        </p:spPr>
        <p:txBody>
          <a:bodyPr>
            <a:spAutoFit/>
          </a:bodyPr>
          <a:lstStyle/>
          <a:p>
            <a:r>
              <a:rPr lang="en-US" dirty="0">
                <a:solidFill>
                  <a:srgbClr val="231F20"/>
                </a:solidFill>
                <a:latin typeface="Abyssinica SIL" panose="02000603020000020004" pitchFamily="2" charset="0"/>
                <a:ea typeface="Abyssinica SIL" panose="02000603020000020004" pitchFamily="2" charset="0"/>
                <a:cs typeface="Abyssinica SIL" panose="02000603020000020004" pitchFamily="2" charset="0"/>
              </a:rPr>
              <a:t>We need some intermediate storage that will hold the result and finally send the output as the correct result.</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10" name="Rectangle 9"/>
          <p:cNvSpPr/>
          <p:nvPr/>
        </p:nvSpPr>
        <p:spPr>
          <a:xfrm>
            <a:off x="4311065" y="4889453"/>
            <a:ext cx="6096000" cy="923330"/>
          </a:xfrm>
          <a:prstGeom prst="rect">
            <a:avLst/>
          </a:prstGeom>
        </p:spPr>
        <p:txBody>
          <a:bodyPr>
            <a:spAutoFit/>
          </a:bodyPr>
          <a:lstStyle/>
          <a:p>
            <a:r>
              <a:rPr lang="en-US" dirty="0">
                <a:solidFill>
                  <a:srgbClr val="231F20"/>
                </a:solidFill>
                <a:latin typeface="Abyssinica SIL" panose="02000603020000020004" pitchFamily="2" charset="0"/>
                <a:ea typeface="Abyssinica SIL" panose="02000603020000020004" pitchFamily="2" charset="0"/>
                <a:cs typeface="Abyssinica SIL" panose="02000603020000020004" pitchFamily="2" charset="0"/>
              </a:rPr>
              <a:t>If we store every bit generated in a stack, we will get the correct result at the end. This is because the working behavior of the stack is LIFO.</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Tree>
    <p:extLst>
      <p:ext uri="{BB962C8B-B14F-4D97-AF65-F5344CB8AC3E}">
        <p14:creationId xmlns:p14="http://schemas.microsoft.com/office/powerpoint/2010/main" val="8194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Push Operation</a:t>
            </a:r>
            <a:endParaRPr lang="am-ET" dirty="0"/>
          </a:p>
        </p:txBody>
      </p:sp>
      <p:sp>
        <p:nvSpPr>
          <p:cNvPr id="5" name="Content Placeholder 4"/>
          <p:cNvSpPr>
            <a:spLocks noGrp="1"/>
          </p:cNvSpPr>
          <p:nvPr>
            <p:ph idx="1"/>
          </p:nvPr>
        </p:nvSpPr>
        <p:spPr/>
        <p:txBody>
          <a:bodyPr>
            <a:normAutofit/>
          </a:bodyPr>
          <a:lstStyle/>
          <a:p>
            <a:pPr marL="0"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Push Operation</a:t>
            </a:r>
          </a:p>
          <a:p>
            <a:r>
              <a:rPr lang="en-US" dirty="0">
                <a:latin typeface="Abyssinica SIL" panose="02000603020000020004" pitchFamily="2" charset="0"/>
                <a:ea typeface="Abyssinica SIL" panose="02000603020000020004" pitchFamily="2" charset="0"/>
                <a:cs typeface="Abyssinica SIL" panose="02000603020000020004" pitchFamily="2" charset="0"/>
              </a:rPr>
              <a:t>The process of putting a new data element onto stack is known as a Push Operation. </a:t>
            </a:r>
          </a:p>
          <a:p>
            <a:r>
              <a:rPr lang="en-US" dirty="0">
                <a:latin typeface="Abyssinica SIL" panose="02000603020000020004" pitchFamily="2" charset="0"/>
                <a:ea typeface="Abyssinica SIL" panose="02000603020000020004" pitchFamily="2" charset="0"/>
                <a:cs typeface="Abyssinica SIL" panose="02000603020000020004" pitchFamily="2" charset="0"/>
              </a:rPr>
              <a:t>Push operation involves a series of steps −</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1</a:t>
            </a:r>
            <a:r>
              <a:rPr lang="en-US" dirty="0">
                <a:latin typeface="Abyssinica SIL" panose="02000603020000020004" pitchFamily="2" charset="0"/>
                <a:ea typeface="Abyssinica SIL" panose="02000603020000020004" pitchFamily="2" charset="0"/>
                <a:cs typeface="Abyssinica SIL" panose="02000603020000020004" pitchFamily="2" charset="0"/>
              </a:rPr>
              <a:t> − Checks if the stack is full.</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2</a:t>
            </a:r>
            <a:r>
              <a:rPr lang="en-US" dirty="0">
                <a:latin typeface="Abyssinica SIL" panose="02000603020000020004" pitchFamily="2" charset="0"/>
                <a:ea typeface="Abyssinica SIL" panose="02000603020000020004" pitchFamily="2" charset="0"/>
                <a:cs typeface="Abyssinica SIL" panose="02000603020000020004" pitchFamily="2" charset="0"/>
              </a:rPr>
              <a:t> − If the stack is full, produces an error and exit.</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3</a:t>
            </a:r>
            <a:r>
              <a:rPr lang="en-US" dirty="0">
                <a:latin typeface="Abyssinica SIL" panose="02000603020000020004" pitchFamily="2" charset="0"/>
                <a:ea typeface="Abyssinica SIL" panose="02000603020000020004" pitchFamily="2" charset="0"/>
                <a:cs typeface="Abyssinica SIL" panose="02000603020000020004" pitchFamily="2" charset="0"/>
              </a:rPr>
              <a:t> − If the stack is not full, increments </a:t>
            </a:r>
            <a:r>
              <a:rPr lang="en-US" b="1" dirty="0">
                <a:latin typeface="Abyssinica SIL" panose="02000603020000020004" pitchFamily="2" charset="0"/>
                <a:ea typeface="Abyssinica SIL" panose="02000603020000020004" pitchFamily="2" charset="0"/>
                <a:cs typeface="Abyssinica SIL" panose="02000603020000020004" pitchFamily="2" charset="0"/>
              </a:rPr>
              <a:t>top</a:t>
            </a:r>
            <a:r>
              <a:rPr lang="en-US" dirty="0">
                <a:latin typeface="Abyssinica SIL" panose="02000603020000020004" pitchFamily="2" charset="0"/>
                <a:ea typeface="Abyssinica SIL" panose="02000603020000020004" pitchFamily="2" charset="0"/>
                <a:cs typeface="Abyssinica SIL" panose="02000603020000020004" pitchFamily="2" charset="0"/>
              </a:rPr>
              <a:t> to point next empty space.</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4</a:t>
            </a:r>
            <a:r>
              <a:rPr lang="en-US" dirty="0">
                <a:latin typeface="Abyssinica SIL" panose="02000603020000020004" pitchFamily="2" charset="0"/>
                <a:ea typeface="Abyssinica SIL" panose="02000603020000020004" pitchFamily="2" charset="0"/>
                <a:cs typeface="Abyssinica SIL" panose="02000603020000020004" pitchFamily="2" charset="0"/>
              </a:rPr>
              <a:t> − Adds data element to the stack location, where top is pointing.</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5</a:t>
            </a:r>
            <a:r>
              <a:rPr lang="en-US" dirty="0">
                <a:latin typeface="Abyssinica SIL" panose="02000603020000020004" pitchFamily="2" charset="0"/>
                <a:ea typeface="Abyssinica SIL" panose="02000603020000020004" pitchFamily="2" charset="0"/>
                <a:cs typeface="Abyssinica SIL" panose="02000603020000020004" pitchFamily="2" charset="0"/>
              </a:rPr>
              <a:t> − Returns success.</a:t>
            </a: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7</a:t>
            </a:fld>
            <a:endParaRPr lang="en-US" dirty="0"/>
          </a:p>
        </p:txBody>
      </p:sp>
      <p:pic>
        <p:nvPicPr>
          <p:cNvPr id="2050" name="Picture 2" descr="Stack Push O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56" y="3980188"/>
            <a:ext cx="38100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1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byssinica SIL" panose="02000603020000020004" pitchFamily="2" charset="0"/>
                <a:ea typeface="Abyssinica SIL" panose="02000603020000020004" pitchFamily="2" charset="0"/>
                <a:cs typeface="Abyssinica SIL" panose="02000603020000020004" pitchFamily="2" charset="0"/>
              </a:rPr>
              <a:t>pop Operation </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5" name="Content Placeholder 4"/>
          <p:cNvSpPr>
            <a:spLocks noGrp="1"/>
          </p:cNvSpPr>
          <p:nvPr>
            <p:ph idx="1"/>
          </p:nvPr>
        </p:nvSpPr>
        <p:spPr/>
        <p:txBody>
          <a:bodyPr>
            <a:normAutofit lnSpcReduction="10000"/>
          </a:bodyPr>
          <a:lstStyle/>
          <a:p>
            <a:pPr marL="0" indent="0">
              <a:buNone/>
            </a:pPr>
            <a:r>
              <a:rPr lang="en-US" b="1">
                <a:latin typeface="Abyssinica SIL" panose="02000603020000020004" pitchFamily="2" charset="0"/>
                <a:ea typeface="Abyssinica SIL" panose="02000603020000020004" pitchFamily="2" charset="0"/>
                <a:cs typeface="Abyssinica SIL" panose="02000603020000020004" pitchFamily="2" charset="0"/>
              </a:rPr>
              <a:t>Pop </a:t>
            </a:r>
            <a:r>
              <a:rPr lang="en-US" b="1" dirty="0">
                <a:latin typeface="Abyssinica SIL" panose="02000603020000020004" pitchFamily="2" charset="0"/>
                <a:ea typeface="Abyssinica SIL" panose="02000603020000020004" pitchFamily="2" charset="0"/>
                <a:cs typeface="Abyssinica SIL" panose="02000603020000020004" pitchFamily="2" charset="0"/>
              </a:rPr>
              <a:t>Operation</a:t>
            </a:r>
          </a:p>
          <a:p>
            <a:r>
              <a:rPr lang="en-US" dirty="0">
                <a:latin typeface="Abyssinica SIL" panose="02000603020000020004" pitchFamily="2" charset="0"/>
                <a:ea typeface="Abyssinica SIL" panose="02000603020000020004" pitchFamily="2" charset="0"/>
                <a:cs typeface="Abyssinica SIL" panose="02000603020000020004" pitchFamily="2" charset="0"/>
              </a:rPr>
              <a:t>Accessing the content while removing it from the stack, is known as a </a:t>
            </a:r>
            <a:r>
              <a:rPr lang="en-US" b="1" dirty="0">
                <a:latin typeface="Abyssinica SIL" panose="02000603020000020004" pitchFamily="2" charset="0"/>
                <a:ea typeface="Abyssinica SIL" panose="02000603020000020004" pitchFamily="2" charset="0"/>
                <a:cs typeface="Abyssinica SIL" panose="02000603020000020004" pitchFamily="2" charset="0"/>
              </a:rPr>
              <a:t>Pop Operation</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lvl="1"/>
            <a:r>
              <a:rPr lang="en-US" dirty="0">
                <a:latin typeface="Abyssinica SIL" panose="02000603020000020004" pitchFamily="2" charset="0"/>
                <a:ea typeface="Abyssinica SIL" panose="02000603020000020004" pitchFamily="2" charset="0"/>
                <a:cs typeface="Abyssinica SIL" panose="02000603020000020004" pitchFamily="2" charset="0"/>
              </a:rPr>
              <a:t>Array vs linked list ?</a:t>
            </a:r>
          </a:p>
          <a:p>
            <a:r>
              <a:rPr lang="en-US" dirty="0">
                <a:latin typeface="Abyssinica SIL" panose="02000603020000020004" pitchFamily="2" charset="0"/>
                <a:ea typeface="Abyssinica SIL" panose="02000603020000020004" pitchFamily="2" charset="0"/>
                <a:cs typeface="Abyssinica SIL" panose="02000603020000020004" pitchFamily="2" charset="0"/>
              </a:rPr>
              <a:t>A Pop operation may involve the following steps</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1</a:t>
            </a:r>
            <a:r>
              <a:rPr lang="en-US" dirty="0">
                <a:latin typeface="Abyssinica SIL" panose="02000603020000020004" pitchFamily="2" charset="0"/>
                <a:ea typeface="Abyssinica SIL" panose="02000603020000020004" pitchFamily="2" charset="0"/>
                <a:cs typeface="Abyssinica SIL" panose="02000603020000020004" pitchFamily="2" charset="0"/>
              </a:rPr>
              <a:t> − Checks if the stack is empty.</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2</a:t>
            </a:r>
            <a:r>
              <a:rPr lang="en-US" dirty="0">
                <a:latin typeface="Abyssinica SIL" panose="02000603020000020004" pitchFamily="2" charset="0"/>
                <a:ea typeface="Abyssinica SIL" panose="02000603020000020004" pitchFamily="2" charset="0"/>
                <a:cs typeface="Abyssinica SIL" panose="02000603020000020004" pitchFamily="2" charset="0"/>
              </a:rPr>
              <a:t> − If the stack is empty, produces an error and exit.</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3</a:t>
            </a:r>
            <a:r>
              <a:rPr lang="en-US" dirty="0">
                <a:latin typeface="Abyssinica SIL" panose="02000603020000020004" pitchFamily="2" charset="0"/>
                <a:ea typeface="Abyssinica SIL" panose="02000603020000020004" pitchFamily="2" charset="0"/>
                <a:cs typeface="Abyssinica SIL" panose="02000603020000020004" pitchFamily="2" charset="0"/>
              </a:rPr>
              <a:t> − If the stack is not empty, accesses the data element </a:t>
            </a:r>
          </a:p>
          <a:p>
            <a:pPr marL="324000" lvl="1" indent="0">
              <a:buNone/>
            </a:pPr>
            <a:r>
              <a:rPr lang="en-US" dirty="0">
                <a:latin typeface="Abyssinica SIL" panose="02000603020000020004" pitchFamily="2" charset="0"/>
                <a:ea typeface="Abyssinica SIL" panose="02000603020000020004" pitchFamily="2" charset="0"/>
                <a:cs typeface="Abyssinica SIL" panose="02000603020000020004" pitchFamily="2" charset="0"/>
              </a:rPr>
              <a:t>		    at which </a:t>
            </a:r>
            <a:r>
              <a:rPr lang="en-US" b="1" dirty="0">
                <a:latin typeface="Abyssinica SIL" panose="02000603020000020004" pitchFamily="2" charset="0"/>
                <a:ea typeface="Abyssinica SIL" panose="02000603020000020004" pitchFamily="2" charset="0"/>
                <a:cs typeface="Abyssinica SIL" panose="02000603020000020004" pitchFamily="2" charset="0"/>
              </a:rPr>
              <a:t>top</a:t>
            </a:r>
            <a:r>
              <a:rPr lang="en-US" dirty="0">
                <a:latin typeface="Abyssinica SIL" panose="02000603020000020004" pitchFamily="2" charset="0"/>
                <a:ea typeface="Abyssinica SIL" panose="02000603020000020004" pitchFamily="2" charset="0"/>
                <a:cs typeface="Abyssinica SIL" panose="02000603020000020004" pitchFamily="2" charset="0"/>
              </a:rPr>
              <a:t> is pointing.</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4</a:t>
            </a:r>
            <a:r>
              <a:rPr lang="en-US" dirty="0">
                <a:latin typeface="Abyssinica SIL" panose="02000603020000020004" pitchFamily="2" charset="0"/>
                <a:ea typeface="Abyssinica SIL" panose="02000603020000020004" pitchFamily="2" charset="0"/>
                <a:cs typeface="Abyssinica SIL" panose="02000603020000020004" pitchFamily="2" charset="0"/>
              </a:rPr>
              <a:t> − Decreases the value of top by 1.</a:t>
            </a:r>
          </a:p>
          <a:p>
            <a:pPr marL="324000" lvl="1" indent="0">
              <a:buNone/>
            </a:pPr>
            <a:r>
              <a:rPr lang="en-US" b="1" dirty="0">
                <a:latin typeface="Abyssinica SIL" panose="02000603020000020004" pitchFamily="2" charset="0"/>
                <a:ea typeface="Abyssinica SIL" panose="02000603020000020004" pitchFamily="2" charset="0"/>
                <a:cs typeface="Abyssinica SIL" panose="02000603020000020004" pitchFamily="2" charset="0"/>
              </a:rPr>
              <a:t>Step 5</a:t>
            </a:r>
            <a:r>
              <a:rPr lang="en-US" dirty="0">
                <a:latin typeface="Abyssinica SIL" panose="02000603020000020004" pitchFamily="2" charset="0"/>
                <a:ea typeface="Abyssinica SIL" panose="02000603020000020004" pitchFamily="2" charset="0"/>
                <a:cs typeface="Abyssinica SIL" panose="02000603020000020004" pitchFamily="2" charset="0"/>
              </a:rPr>
              <a:t> − Returns success.</a:t>
            </a:r>
          </a:p>
          <a:p>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2" name="Footer Placeholder 1"/>
          <p:cNvSpPr>
            <a:spLocks noGrp="1"/>
          </p:cNvSpPr>
          <p:nvPr>
            <p:ph type="ftr" sz="quarter" idx="11"/>
          </p:nvPr>
        </p:nvSpPr>
        <p:spPr/>
        <p:txBody>
          <a:bodyPr/>
          <a:lstStyle/>
          <a:p>
            <a:r>
              <a:rPr lang="en-US"/>
              <a:t>Data Structure and Algorithm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pic>
        <p:nvPicPr>
          <p:cNvPr id="4098" name="Picture 2" descr="Stack Pop O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850" y="3691706"/>
            <a:ext cx="5067467" cy="28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byssinica SIL" panose="02000603020000020004" pitchFamily="2" charset="0"/>
                <a:ea typeface="Abyssinica SIL" panose="02000603020000020004" pitchFamily="2" charset="0"/>
                <a:cs typeface="Abyssinica SIL" panose="02000603020000020004" pitchFamily="2" charset="0"/>
              </a:rPr>
              <a:t>G</a:t>
            </a:r>
            <a:r>
              <a:rPr lang="en-US" cap="none" dirty="0" err="1">
                <a:latin typeface="Abyssinica SIL" panose="02000603020000020004" pitchFamily="2" charset="0"/>
                <a:ea typeface="Abyssinica SIL" panose="02000603020000020004" pitchFamily="2" charset="0"/>
                <a:cs typeface="Abyssinica SIL" panose="02000603020000020004" pitchFamily="2" charset="0"/>
              </a:rPr>
              <a:t>et</a:t>
            </a:r>
            <a:r>
              <a:rPr lang="en-US" dirty="0" err="1">
                <a:latin typeface="Abyssinica SIL" panose="02000603020000020004" pitchFamily="2" charset="0"/>
                <a:ea typeface="Abyssinica SIL" panose="02000603020000020004" pitchFamily="2" charset="0"/>
                <a:cs typeface="Abyssinica SIL" panose="02000603020000020004" pitchFamily="2" charset="0"/>
              </a:rPr>
              <a:t>T</a:t>
            </a:r>
            <a:r>
              <a:rPr lang="en-US" cap="none" dirty="0" err="1">
                <a:latin typeface="Abyssinica SIL" panose="02000603020000020004" pitchFamily="2" charset="0"/>
                <a:ea typeface="Abyssinica SIL" panose="02000603020000020004" pitchFamily="2" charset="0"/>
                <a:cs typeface="Abyssinica SIL" panose="02000603020000020004" pitchFamily="2" charset="0"/>
              </a:rPr>
              <a:t>op</a:t>
            </a: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3" name="Content Placeholder 2"/>
          <p:cNvSpPr>
            <a:spLocks noGrp="1"/>
          </p:cNvSpPr>
          <p:nvPr>
            <p:ph idx="1"/>
          </p:nvPr>
        </p:nvSpPr>
        <p:spPr>
          <a:xfrm>
            <a:off x="581193" y="1881305"/>
            <a:ext cx="11029615" cy="3678303"/>
          </a:xfrm>
        </p:spPr>
        <p:txBody>
          <a:bodyPr/>
          <a:lstStyle/>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This returns the top element of the stack without actually popping it.</a:t>
            </a:r>
          </a:p>
          <a:p>
            <a:pPr>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Gives information about the </a:t>
            </a:r>
            <a:r>
              <a:rPr lang="en-US" b="1" dirty="0">
                <a:latin typeface="Abyssinica SIL" panose="02000603020000020004" pitchFamily="2" charset="0"/>
                <a:ea typeface="Abyssinica SIL" panose="02000603020000020004" pitchFamily="2" charset="0"/>
                <a:cs typeface="Abyssinica SIL" panose="02000603020000020004" pitchFamily="2" charset="0"/>
              </a:rPr>
              <a:t>topmost element</a:t>
            </a:r>
            <a:r>
              <a:rPr lang="en-US" dirty="0">
                <a:latin typeface="Abyssinica SIL" panose="02000603020000020004" pitchFamily="2" charset="0"/>
                <a:ea typeface="Abyssinica SIL" panose="02000603020000020004" pitchFamily="2" charset="0"/>
                <a:cs typeface="Abyssinica SIL" panose="02000603020000020004" pitchFamily="2" charset="0"/>
              </a:rPr>
              <a:t>. </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The top is still set to the same element (no change)</a:t>
            </a:r>
          </a:p>
          <a:p>
            <a:pPr lvl="1">
              <a:lnSpc>
                <a:spcPct val="150000"/>
              </a:lnSpc>
            </a:pPr>
            <a:r>
              <a:rPr lang="en-US" dirty="0">
                <a:latin typeface="Abyssinica SIL" panose="02000603020000020004" pitchFamily="2" charset="0"/>
                <a:ea typeface="Abyssinica SIL" panose="02000603020000020004" pitchFamily="2" charset="0"/>
                <a:cs typeface="Abyssinica SIL" panose="02000603020000020004" pitchFamily="2" charset="0"/>
              </a:rPr>
              <a:t>This is the key difference between the pop and </a:t>
            </a:r>
            <a:r>
              <a:rPr lang="en-US" dirty="0" err="1">
                <a:latin typeface="Abyssinica SIL" panose="02000603020000020004" pitchFamily="2" charset="0"/>
                <a:ea typeface="Abyssinica SIL" panose="02000603020000020004" pitchFamily="2" charset="0"/>
                <a:cs typeface="Abyssinica SIL" panose="02000603020000020004" pitchFamily="2" charset="0"/>
              </a:rPr>
              <a:t>getTop</a:t>
            </a:r>
            <a:r>
              <a:rPr lang="en-US" dirty="0">
                <a:latin typeface="Abyssinica SIL" panose="02000603020000020004" pitchFamily="2" charset="0"/>
                <a:ea typeface="Abyssinica SIL" panose="02000603020000020004" pitchFamily="2" charset="0"/>
                <a:cs typeface="Abyssinica SIL" panose="02000603020000020004" pitchFamily="2" charset="0"/>
              </a:rPr>
              <a:t> operations.</a:t>
            </a:r>
          </a:p>
          <a:p>
            <a:pPr lvl="1">
              <a:lnSpc>
                <a:spcPct val="150000"/>
              </a:lnSpc>
            </a:pPr>
            <a:endParaRPr lang="en-US" dirty="0">
              <a:latin typeface="Abyssinica SIL" panose="02000603020000020004" pitchFamily="2" charset="0"/>
              <a:ea typeface="Abyssinica SIL" panose="02000603020000020004" pitchFamily="2" charset="0"/>
              <a:cs typeface="Abyssinica SIL" panose="02000603020000020004" pitchFamily="2" charset="0"/>
            </a:endParaRPr>
          </a:p>
          <a:p>
            <a:pPr>
              <a:lnSpc>
                <a:spcPct val="150000"/>
              </a:lnSpc>
            </a:pPr>
            <a:endParaRPr lang="am-ET" dirty="0">
              <a:latin typeface="Abyssinica SIL" panose="02000603020000020004" pitchFamily="2" charset="0"/>
              <a:ea typeface="Abyssinica SIL" panose="02000603020000020004" pitchFamily="2" charset="0"/>
              <a:cs typeface="Abyssinica SIL" panose="02000603020000020004" pitchFamily="2" charset="0"/>
            </a:endParaRPr>
          </a:p>
        </p:txBody>
      </p:sp>
      <p:sp>
        <p:nvSpPr>
          <p:cNvPr id="4" name="Footer Placeholder 3"/>
          <p:cNvSpPr>
            <a:spLocks noGrp="1"/>
          </p:cNvSpPr>
          <p:nvPr>
            <p:ph type="ftr" sz="quarter" idx="11"/>
          </p:nvPr>
        </p:nvSpPr>
        <p:spPr/>
        <p:txBody>
          <a:bodyPr/>
          <a:lstStyle/>
          <a:p>
            <a:r>
              <a:rPr lang="en-US"/>
              <a:t>Data Structure and Algorithm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p:cNvPicPr>
            <a:picLocks noChangeAspect="1"/>
          </p:cNvPicPr>
          <p:nvPr/>
        </p:nvPicPr>
        <p:blipFill>
          <a:blip r:embed="rId2"/>
          <a:stretch>
            <a:fillRect/>
          </a:stretch>
        </p:blipFill>
        <p:spPr>
          <a:xfrm>
            <a:off x="3038475" y="4338046"/>
            <a:ext cx="6917210" cy="2144120"/>
          </a:xfrm>
          <a:prstGeom prst="rect">
            <a:avLst/>
          </a:prstGeom>
        </p:spPr>
      </p:pic>
    </p:spTree>
    <p:extLst>
      <p:ext uri="{BB962C8B-B14F-4D97-AF65-F5344CB8AC3E}">
        <p14:creationId xmlns:p14="http://schemas.microsoft.com/office/powerpoint/2010/main" val="118482344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5839</TotalTime>
  <Words>4177</Words>
  <Application>Microsoft Office PowerPoint</Application>
  <PresentationFormat>Widescreen</PresentationFormat>
  <Paragraphs>485</Paragraphs>
  <Slides>62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Abyssinica SIL</vt:lpstr>
      <vt:lpstr>Arial</vt:lpstr>
      <vt:lpstr>Calibri</vt:lpstr>
      <vt:lpstr>Cambria Math</vt:lpstr>
      <vt:lpstr>Gill Sans MT</vt:lpstr>
      <vt:lpstr>Nyala</vt:lpstr>
      <vt:lpstr>Wingdings</vt:lpstr>
      <vt:lpstr>Wingdings 2</vt:lpstr>
      <vt:lpstr>Dividend</vt:lpstr>
      <vt:lpstr>Chapter 4</vt:lpstr>
      <vt:lpstr>Contents</vt:lpstr>
      <vt:lpstr>4.1. Stack </vt:lpstr>
      <vt:lpstr>Stack ADT</vt:lpstr>
      <vt:lpstr>PowerPoint Presentation</vt:lpstr>
      <vt:lpstr>4.2. Stack Operations </vt:lpstr>
      <vt:lpstr>Push Operation</vt:lpstr>
      <vt:lpstr>pop Operation </vt:lpstr>
      <vt:lpstr>GetTop</vt:lpstr>
      <vt:lpstr>isEmpty</vt:lpstr>
      <vt:lpstr>isFull</vt:lpstr>
      <vt:lpstr>4.3. Stack implementation </vt:lpstr>
      <vt:lpstr>Stack implementation (using array)</vt:lpstr>
      <vt:lpstr>CONT…</vt:lpstr>
      <vt:lpstr>CONT…</vt:lpstr>
      <vt:lpstr>CONT…</vt:lpstr>
      <vt:lpstr>Stack implementation (using linked list)</vt:lpstr>
      <vt:lpstr>Adding a node to the stack (Push operation)</vt:lpstr>
      <vt:lpstr>PowerPoint Presentation</vt:lpstr>
      <vt:lpstr>Deleting a node from the stack (POP operation)</vt:lpstr>
      <vt:lpstr>Display the nodes (Traversing)</vt:lpstr>
      <vt:lpstr>Implementing Operations on Linked List Implementation of Stack</vt:lpstr>
      <vt:lpstr>PowerPoint Presentation</vt:lpstr>
      <vt:lpstr>PowerPoint Presentation</vt:lpstr>
      <vt:lpstr>4.4. Application of stack </vt:lpstr>
      <vt:lpstr>EXPRESSION EVALUATION AND CONVERSION</vt:lpstr>
      <vt:lpstr>Polish Notation and Expression Conversion</vt:lpstr>
      <vt:lpstr>Cont.…</vt:lpstr>
      <vt:lpstr>Need for Prefix and Postfix Expressions</vt:lpstr>
      <vt:lpstr>A2: Postfix Expression Evaluation</vt:lpstr>
      <vt:lpstr>an example postfix expression E = AB + Cx#.</vt:lpstr>
      <vt:lpstr>manually converting an expression</vt:lpstr>
      <vt:lpstr>Example: manually converting infix to postfix </vt:lpstr>
      <vt:lpstr>Example: manually converting infix to prefix</vt:lpstr>
      <vt:lpstr>algorithm to convert an infix to a postfix (also to prefix)</vt:lpstr>
      <vt:lpstr>Infix to Postfix Conversion</vt:lpstr>
      <vt:lpstr>Example 1 (Testing)</vt:lpstr>
      <vt:lpstr>Example 2 (Testing)</vt:lpstr>
      <vt:lpstr>Example 3 (Testing)</vt:lpstr>
      <vt:lpstr>Excersice</vt:lpstr>
      <vt:lpstr>Example 4 (Testing)</vt:lpstr>
      <vt:lpstr>Solution </vt:lpstr>
      <vt:lpstr>Points to be Taken into Consideration While Assigning ICPs &amp; ISPs:</vt:lpstr>
      <vt:lpstr>Summing up </vt:lpstr>
      <vt:lpstr>Infix to Postfix Conversion Algorithm</vt:lpstr>
      <vt:lpstr>PowerPoint Presentation</vt:lpstr>
      <vt:lpstr>Infix to Prefix Conversion Algorithm</vt:lpstr>
      <vt:lpstr>PowerPoint Presentation</vt:lpstr>
      <vt:lpstr>PowerPoint Presentation</vt:lpstr>
      <vt:lpstr>Postfix to Infix Conversion Algorithm</vt:lpstr>
      <vt:lpstr>PowerPoint Presentation</vt:lpstr>
      <vt:lpstr>Postfix to Prefix Conversion Algorithm</vt:lpstr>
      <vt:lpstr>PowerPoint Presentation</vt:lpstr>
      <vt:lpstr>Prefix to Infix Conversion Algorithm</vt:lpstr>
      <vt:lpstr>Prefix to Postfix Conversion Algorithm</vt:lpstr>
      <vt:lpstr>A3: checking CORRECTNESS OF WELL-FORMED PARENTHESES</vt:lpstr>
      <vt:lpstr>Cont.…</vt:lpstr>
      <vt:lpstr>A4: REVERSING A STRING WITH A STACK</vt:lpstr>
      <vt:lpstr>A5: Processing Of function calls</vt:lpstr>
      <vt:lpstr>A7: RECURSION</vt:lpstr>
      <vt:lpstr>PowerPoint Presentation</vt:lpstr>
      <vt:lpstr>A8: converting DECIMAL NUMBERS TO BINARY</vt:lpstr>
    </vt:vector>
  </TitlesOfParts>
  <Company>Dilla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Dawit Kefyalew</dc:creator>
  <cp:lastModifiedBy>ABlackY</cp:lastModifiedBy>
  <cp:revision>237</cp:revision>
  <dcterms:created xsi:type="dcterms:W3CDTF">2018-10-24T16:00:59Z</dcterms:created>
  <dcterms:modified xsi:type="dcterms:W3CDTF">2023-03-30T04:58:15Z</dcterms:modified>
</cp:coreProperties>
</file>